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88" r:id="rId3"/>
    <p:sldMasterId id="2147483701" r:id="rId4"/>
    <p:sldMasterId id="2147483713" r:id="rId5"/>
    <p:sldMasterId id="2147483728" r:id="rId6"/>
    <p:sldMasterId id="2147483743" r:id="rId7"/>
    <p:sldMasterId id="2147483755" r:id="rId8"/>
    <p:sldMasterId id="2147483757" r:id="rId9"/>
    <p:sldMasterId id="2147483781" r:id="rId10"/>
    <p:sldMasterId id="2147483865" r:id="rId11"/>
    <p:sldMasterId id="2147483871" r:id="rId12"/>
    <p:sldMasterId id="2147483887" r:id="rId13"/>
    <p:sldMasterId id="2147483929" r:id="rId14"/>
    <p:sldMasterId id="2147483944" r:id="rId15"/>
    <p:sldMasterId id="2147484031" r:id="rId16"/>
    <p:sldMasterId id="2147484045" r:id="rId17"/>
    <p:sldMasterId id="2147484097" r:id="rId18"/>
    <p:sldMasterId id="2147484109" r:id="rId19"/>
    <p:sldMasterId id="2147484122" r:id="rId20"/>
    <p:sldMasterId id="2147484134" r:id="rId21"/>
    <p:sldMasterId id="2147484146" r:id="rId22"/>
    <p:sldMasterId id="2147484158" r:id="rId23"/>
    <p:sldMasterId id="2147484172" r:id="rId24"/>
  </p:sldMasterIdLst>
  <p:notesMasterIdLst>
    <p:notesMasterId r:id="rId152"/>
  </p:notesMasterIdLst>
  <p:sldIdLst>
    <p:sldId id="256" r:id="rId25"/>
    <p:sldId id="257" r:id="rId26"/>
    <p:sldId id="561" r:id="rId27"/>
    <p:sldId id="279" r:id="rId28"/>
    <p:sldId id="268" r:id="rId29"/>
    <p:sldId id="269" r:id="rId30"/>
    <p:sldId id="276" r:id="rId31"/>
    <p:sldId id="271" r:id="rId32"/>
    <p:sldId id="562" r:id="rId33"/>
    <p:sldId id="868" r:id="rId34"/>
    <p:sldId id="281" r:id="rId35"/>
    <p:sldId id="871" r:id="rId36"/>
    <p:sldId id="773" r:id="rId37"/>
    <p:sldId id="884" r:id="rId38"/>
    <p:sldId id="285" r:id="rId39"/>
    <p:sldId id="286" r:id="rId40"/>
    <p:sldId id="287" r:id="rId41"/>
    <p:sldId id="288" r:id="rId42"/>
    <p:sldId id="289" r:id="rId43"/>
    <p:sldId id="290" r:id="rId44"/>
    <p:sldId id="291" r:id="rId45"/>
    <p:sldId id="292" r:id="rId46"/>
    <p:sldId id="293" r:id="rId47"/>
    <p:sldId id="325" r:id="rId48"/>
    <p:sldId id="541" r:id="rId49"/>
    <p:sldId id="869" r:id="rId50"/>
    <p:sldId id="328" r:id="rId51"/>
    <p:sldId id="329" r:id="rId52"/>
    <p:sldId id="872" r:id="rId53"/>
    <p:sldId id="330" r:id="rId54"/>
    <p:sldId id="331" r:id="rId55"/>
    <p:sldId id="332" r:id="rId56"/>
    <p:sldId id="333" r:id="rId57"/>
    <p:sldId id="334" r:id="rId58"/>
    <p:sldId id="336" r:id="rId59"/>
    <p:sldId id="337" r:id="rId60"/>
    <p:sldId id="878" r:id="rId61"/>
    <p:sldId id="339" r:id="rId62"/>
    <p:sldId id="340" r:id="rId63"/>
    <p:sldId id="343" r:id="rId64"/>
    <p:sldId id="342" r:id="rId65"/>
    <p:sldId id="344" r:id="rId66"/>
    <p:sldId id="345" r:id="rId67"/>
    <p:sldId id="346" r:id="rId68"/>
    <p:sldId id="879" r:id="rId69"/>
    <p:sldId id="548" r:id="rId70"/>
    <p:sldId id="549" r:id="rId71"/>
    <p:sldId id="550" r:id="rId72"/>
    <p:sldId id="551" r:id="rId73"/>
    <p:sldId id="355" r:id="rId74"/>
    <p:sldId id="357" r:id="rId75"/>
    <p:sldId id="359" r:id="rId76"/>
    <p:sldId id="880" r:id="rId77"/>
    <p:sldId id="361" r:id="rId78"/>
    <p:sldId id="362" r:id="rId79"/>
    <p:sldId id="365" r:id="rId80"/>
    <p:sldId id="366" r:id="rId81"/>
    <p:sldId id="881" r:id="rId82"/>
    <p:sldId id="368" r:id="rId83"/>
    <p:sldId id="369" r:id="rId84"/>
    <p:sldId id="370" r:id="rId85"/>
    <p:sldId id="372" r:id="rId86"/>
    <p:sldId id="403" r:id="rId87"/>
    <p:sldId id="404" r:id="rId88"/>
    <p:sldId id="405" r:id="rId89"/>
    <p:sldId id="406" r:id="rId90"/>
    <p:sldId id="407" r:id="rId91"/>
    <p:sldId id="408" r:id="rId92"/>
    <p:sldId id="409" r:id="rId93"/>
    <p:sldId id="870" r:id="rId94"/>
    <p:sldId id="552" r:id="rId95"/>
    <p:sldId id="867" r:id="rId96"/>
    <p:sldId id="554" r:id="rId97"/>
    <p:sldId id="555" r:id="rId98"/>
    <p:sldId id="874" r:id="rId99"/>
    <p:sldId id="416" r:id="rId100"/>
    <p:sldId id="417" r:id="rId101"/>
    <p:sldId id="418" r:id="rId102"/>
    <p:sldId id="419" r:id="rId103"/>
    <p:sldId id="420" r:id="rId104"/>
    <p:sldId id="421" r:id="rId105"/>
    <p:sldId id="422" r:id="rId106"/>
    <p:sldId id="423" r:id="rId107"/>
    <p:sldId id="424" r:id="rId108"/>
    <p:sldId id="425" r:id="rId109"/>
    <p:sldId id="426" r:id="rId110"/>
    <p:sldId id="427" r:id="rId111"/>
    <p:sldId id="882" r:id="rId112"/>
    <p:sldId id="430" r:id="rId113"/>
    <p:sldId id="429" r:id="rId114"/>
    <p:sldId id="435" r:id="rId115"/>
    <p:sldId id="438" r:id="rId116"/>
    <p:sldId id="439" r:id="rId117"/>
    <p:sldId id="474" r:id="rId118"/>
    <p:sldId id="866" r:id="rId119"/>
    <p:sldId id="475" r:id="rId120"/>
    <p:sldId id="476" r:id="rId121"/>
    <p:sldId id="477" r:id="rId122"/>
    <p:sldId id="478" r:id="rId123"/>
    <p:sldId id="479" r:id="rId124"/>
    <p:sldId id="480" r:id="rId125"/>
    <p:sldId id="482" r:id="rId126"/>
    <p:sldId id="483" r:id="rId127"/>
    <p:sldId id="484" r:id="rId128"/>
    <p:sldId id="485" r:id="rId129"/>
    <p:sldId id="486" r:id="rId130"/>
    <p:sldId id="487" r:id="rId131"/>
    <p:sldId id="875" r:id="rId132"/>
    <p:sldId id="488" r:id="rId133"/>
    <p:sldId id="520" r:id="rId134"/>
    <p:sldId id="521" r:id="rId135"/>
    <p:sldId id="522" r:id="rId136"/>
    <p:sldId id="523" r:id="rId137"/>
    <p:sldId id="524" r:id="rId138"/>
    <p:sldId id="525" r:id="rId139"/>
    <p:sldId id="526" r:id="rId140"/>
    <p:sldId id="4955" r:id="rId141"/>
    <p:sldId id="873" r:id="rId142"/>
    <p:sldId id="556" r:id="rId143"/>
    <p:sldId id="560" r:id="rId144"/>
    <p:sldId id="862" r:id="rId145"/>
    <p:sldId id="558" r:id="rId146"/>
    <p:sldId id="4954" r:id="rId147"/>
    <p:sldId id="539" r:id="rId148"/>
    <p:sldId id="535" r:id="rId149"/>
    <p:sldId id="536" r:id="rId150"/>
    <p:sldId id="537" r:id="rId1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A4B82C7D-299A-6B4D-8E24-EFDC09A27EAA}">
          <p14:sldIdLst>
            <p14:sldId id="256"/>
            <p14:sldId id="257"/>
            <p14:sldId id="561"/>
            <p14:sldId id="279"/>
            <p14:sldId id="268"/>
            <p14:sldId id="269"/>
            <p14:sldId id="276"/>
            <p14:sldId id="271"/>
            <p14:sldId id="562"/>
            <p14:sldId id="868"/>
          </p14:sldIdLst>
        </p14:section>
        <p14:section name="Chapters" id="{B0BB6933-345D-1044-9A4A-1A625A489668}">
          <p14:sldIdLst>
            <p14:sldId id="281"/>
            <p14:sldId id="871"/>
            <p14:sldId id="773"/>
            <p14:sldId id="884"/>
            <p14:sldId id="285"/>
            <p14:sldId id="286"/>
            <p14:sldId id="287"/>
            <p14:sldId id="288"/>
            <p14:sldId id="289"/>
            <p14:sldId id="290"/>
            <p14:sldId id="291"/>
            <p14:sldId id="292"/>
            <p14:sldId id="293"/>
            <p14:sldId id="325"/>
            <p14:sldId id="541"/>
            <p14:sldId id="869"/>
            <p14:sldId id="328"/>
            <p14:sldId id="329"/>
            <p14:sldId id="872"/>
            <p14:sldId id="330"/>
            <p14:sldId id="331"/>
            <p14:sldId id="332"/>
            <p14:sldId id="333"/>
            <p14:sldId id="334"/>
            <p14:sldId id="336"/>
            <p14:sldId id="337"/>
            <p14:sldId id="878"/>
            <p14:sldId id="339"/>
            <p14:sldId id="340"/>
            <p14:sldId id="343"/>
            <p14:sldId id="342"/>
            <p14:sldId id="344"/>
            <p14:sldId id="345"/>
            <p14:sldId id="346"/>
            <p14:sldId id="879"/>
            <p14:sldId id="548"/>
            <p14:sldId id="549"/>
            <p14:sldId id="550"/>
            <p14:sldId id="551"/>
            <p14:sldId id="355"/>
            <p14:sldId id="357"/>
            <p14:sldId id="359"/>
            <p14:sldId id="880"/>
            <p14:sldId id="361"/>
            <p14:sldId id="362"/>
            <p14:sldId id="365"/>
            <p14:sldId id="366"/>
            <p14:sldId id="881"/>
            <p14:sldId id="368"/>
            <p14:sldId id="369"/>
            <p14:sldId id="370"/>
            <p14:sldId id="372"/>
            <p14:sldId id="403"/>
            <p14:sldId id="404"/>
            <p14:sldId id="405"/>
            <p14:sldId id="406"/>
            <p14:sldId id="407"/>
            <p14:sldId id="408"/>
            <p14:sldId id="409"/>
            <p14:sldId id="870"/>
            <p14:sldId id="552"/>
            <p14:sldId id="867"/>
            <p14:sldId id="554"/>
            <p14:sldId id="555"/>
            <p14:sldId id="874"/>
            <p14:sldId id="416"/>
            <p14:sldId id="417"/>
            <p14:sldId id="418"/>
            <p14:sldId id="419"/>
            <p14:sldId id="420"/>
            <p14:sldId id="421"/>
            <p14:sldId id="422"/>
            <p14:sldId id="423"/>
            <p14:sldId id="424"/>
            <p14:sldId id="425"/>
            <p14:sldId id="426"/>
            <p14:sldId id="427"/>
            <p14:sldId id="882"/>
            <p14:sldId id="430"/>
            <p14:sldId id="429"/>
            <p14:sldId id="435"/>
            <p14:sldId id="438"/>
            <p14:sldId id="439"/>
            <p14:sldId id="474"/>
            <p14:sldId id="866"/>
            <p14:sldId id="475"/>
            <p14:sldId id="476"/>
            <p14:sldId id="477"/>
            <p14:sldId id="478"/>
            <p14:sldId id="479"/>
            <p14:sldId id="480"/>
            <p14:sldId id="482"/>
            <p14:sldId id="483"/>
            <p14:sldId id="484"/>
            <p14:sldId id="485"/>
            <p14:sldId id="486"/>
            <p14:sldId id="487"/>
            <p14:sldId id="875"/>
            <p14:sldId id="488"/>
            <p14:sldId id="520"/>
            <p14:sldId id="521"/>
            <p14:sldId id="522"/>
            <p14:sldId id="523"/>
            <p14:sldId id="524"/>
            <p14:sldId id="525"/>
            <p14:sldId id="526"/>
            <p14:sldId id="4955"/>
            <p14:sldId id="873"/>
          </p14:sldIdLst>
        </p14:section>
        <p14:section name="Conclusion" id="{A5CFFEB4-9762-964F-940A-DF0F59EB214C}">
          <p14:sldIdLst>
            <p14:sldId id="556"/>
            <p14:sldId id="560"/>
            <p14:sldId id="862"/>
            <p14:sldId id="558"/>
            <p14:sldId id="4954"/>
            <p14:sldId id="539"/>
            <p14:sldId id="535"/>
            <p14:sldId id="536"/>
            <p14:sldId id="5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542" autoAdjust="0"/>
    <p:restoredTop sz="87427" autoAdjust="0"/>
  </p:normalViewPr>
  <p:slideViewPr>
    <p:cSldViewPr snapToGrid="0" snapToObjects="1">
      <p:cViewPr varScale="1">
        <p:scale>
          <a:sx n="102" d="100"/>
          <a:sy n="102" d="100"/>
        </p:scale>
        <p:origin x="200" y="808"/>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53" Type="http://schemas.openxmlformats.org/officeDocument/2006/relationships/slide" Target="slides/slide29.xml"/><Relationship Id="rId74" Type="http://schemas.openxmlformats.org/officeDocument/2006/relationships/slide" Target="slides/slide50.xml"/><Relationship Id="rId128" Type="http://schemas.openxmlformats.org/officeDocument/2006/relationships/slide" Target="slides/slide104.xml"/><Relationship Id="rId149" Type="http://schemas.openxmlformats.org/officeDocument/2006/relationships/slide" Target="slides/slide125.xml"/><Relationship Id="rId5" Type="http://schemas.openxmlformats.org/officeDocument/2006/relationships/slideMaster" Target="slideMasters/slideMaster5.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slide" Target="slides/slide110.xml"/><Relationship Id="rId139" Type="http://schemas.openxmlformats.org/officeDocument/2006/relationships/slide" Target="slides/slide115.xml"/><Relationship Id="rId80" Type="http://schemas.openxmlformats.org/officeDocument/2006/relationships/slide" Target="slides/slide56.xml"/><Relationship Id="rId85" Type="http://schemas.openxmlformats.org/officeDocument/2006/relationships/slide" Target="slides/slide61.xml"/><Relationship Id="rId150" Type="http://schemas.openxmlformats.org/officeDocument/2006/relationships/slide" Target="slides/slide126.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slide" Target="slides/slide116.xml"/><Relationship Id="rId145" Type="http://schemas.openxmlformats.org/officeDocument/2006/relationships/slide" Target="slides/slide12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slide" Target="slides/slide106.xml"/><Relationship Id="rId135" Type="http://schemas.openxmlformats.org/officeDocument/2006/relationships/slide" Target="slides/slide111.xml"/><Relationship Id="rId151" Type="http://schemas.openxmlformats.org/officeDocument/2006/relationships/slide" Target="slides/slide127.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slide" Target="slides/slide122.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48" Type="http://schemas.openxmlformats.org/officeDocument/2006/relationships/slide" Target="slides/slide12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slide" Target="slides/slide120.xml"/><Relationship Id="rId90"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5/30/22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Everyone is talking about how to be more confident today.</a:t>
            </a:r>
          </a:p>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16862493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884897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7A36DF-BF20-9D4C-9F80-7B989972F18B}" type="slidenum">
              <a:rPr lang="en-US" sz="1200">
                <a:solidFill>
                  <a:prstClr val="black"/>
                </a:solidFill>
              </a:rPr>
              <a:pPr eaLnBrk="1" hangingPunct="1"/>
              <a:t>124</a:t>
            </a:fld>
            <a:endParaRPr lang="en-US" sz="1200">
              <a:solidFill>
                <a:prstClr val="black"/>
              </a:solidFill>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Where do you need to be confident of God’s rule in your life today?</a:t>
            </a:r>
          </a:p>
          <a:p>
            <a:pPr eaLnBrk="1" hangingPunct="1"/>
            <a:r>
              <a:rPr lang="en-US" dirty="0">
                <a:latin typeface="Arial" panose="020B0604020202020204" pitchFamily="34" charset="0"/>
                <a:ea typeface="ＭＳ Ｐゴシック" charset="0"/>
                <a:cs typeface="Arial" panose="020B0604020202020204" pitchFamily="34" charset="0"/>
              </a:rPr>
              <a:t>Do you feel that you are under someone else’s thumb at home, school, work or somewhere else? </a:t>
            </a:r>
          </a:p>
          <a:p>
            <a:pPr eaLnBrk="1" hangingPunct="1"/>
            <a:r>
              <a:rPr lang="en-US" dirty="0">
                <a:latin typeface="Arial" panose="020B0604020202020204" pitchFamily="34" charset="0"/>
                <a:ea typeface="ＭＳ Ｐゴシック" charset="0"/>
                <a:cs typeface="Arial" panose="020B0604020202020204" pitchFamily="34" charset="0"/>
              </a:rPr>
              <a:t>Can you now see that since God is over these authorities, he also can help you live with confidence even though you cannot control the circumstances?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F86789-2DD3-FC49-937E-523257BB88F8}" type="slidenum">
              <a:rPr lang="en-US" sz="1200">
                <a:solidFill>
                  <a:prstClr val="black"/>
                </a:solidFill>
              </a:rPr>
              <a:pPr eaLnBrk="1" hangingPunct="1"/>
              <a:t>125</a:t>
            </a:fld>
            <a:endParaRPr lang="en-US" sz="1200">
              <a:solidFill>
                <a:prstClr val="black"/>
              </a:solidFill>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a:solidFill>
                  <a:schemeClr val="tx1"/>
                </a:solidFill>
                <a:effectLst/>
                <a:latin typeface="Arial" panose="020B0604020202020204" pitchFamily="34" charset="0"/>
                <a:ea typeface="+mn-ea"/>
                <a:cs typeface="Arial" panose="020B0604020202020204" pitchFamily="34" charset="0"/>
              </a:rPr>
              <a:t>Do </a:t>
            </a:r>
            <a:r>
              <a:rPr lang="en-US" sz="1200" kern="1200" dirty="0">
                <a:solidFill>
                  <a:schemeClr val="tx1"/>
                </a:solidFill>
                <a:effectLst/>
                <a:latin typeface="Arial" panose="020B0604020202020204" pitchFamily="34" charset="0"/>
                <a:ea typeface="+mn-ea"/>
                <a:cs typeface="Arial" panose="020B0604020202020204" pitchFamily="34" charset="0"/>
              </a:rPr>
              <a:t>you feel that you are under someone else’s thumb at home, school, work or somewhere else?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Can you now see that since God is over these authorities, he also can help you live with confidence even though you cannot control the circumstances?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 confident of God’s rule over everything today</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E7C951-6FD1-8741-8BA5-BB4E3F6DE9F4}" type="slidenum">
              <a:rPr lang="en-US" sz="1200">
                <a:solidFill>
                  <a:prstClr val="black"/>
                </a:solidFill>
              </a:rPr>
              <a:pPr eaLnBrk="1" hangingPunct="1"/>
              <a:t>12</a:t>
            </a:fld>
            <a:endParaRPr lang="en-US" sz="1200">
              <a:solidFill>
                <a:prstClr val="black"/>
              </a:solidFill>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idea is, “So you think you cannot live a godly life in your situation? Hey, just look at Daniel!” </a:t>
            </a:r>
          </a:p>
        </p:txBody>
      </p:sp>
    </p:spTree>
    <p:extLst>
      <p:ext uri="{BB962C8B-B14F-4D97-AF65-F5344CB8AC3E}">
        <p14:creationId xmlns:p14="http://schemas.microsoft.com/office/powerpoint/2010/main" val="4114573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C220F-D082-9344-A5E9-B2991E651ECB}" type="slidenum">
              <a:rPr lang="en-GB" sz="1200">
                <a:solidFill>
                  <a:srgbClr val="000000"/>
                </a:solidFill>
              </a:rPr>
              <a:pPr eaLnBrk="1" hangingPunct="1"/>
              <a:t>13</a:t>
            </a:fld>
            <a:endParaRPr lang="en-GB" sz="1200">
              <a:solidFill>
                <a:srgbClr val="000000"/>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DA6029-2B3E-F946-AC71-48371408D7A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5682" name="Rectangle 1026"/>
          <p:cNvSpPr>
            <a:spLocks noGrp="1" noRot="1" noChangeAspect="1" noChangeArrowheads="1" noTextEdit="1"/>
          </p:cNvSpPr>
          <p:nvPr>
            <p:ph type="sldImg"/>
          </p:nvPr>
        </p:nvSpPr>
        <p:spPr>
          <a:ln/>
        </p:spPr>
      </p:sp>
      <p:sp>
        <p:nvSpPr>
          <p:cNvPr id="4556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served the very confident superpower, Babylon, that had conquered its way across the Ancient Near East.</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________</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Common Slides Arabic-237</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BE-27-Daniel-5</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OS-27-Daniel-151</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DF79AB-0943-2D45-8430-CFC8E3B6609B}" type="slidenum">
              <a:rPr lang="en-US" sz="1200">
                <a:solidFill>
                  <a:prstClr val="black"/>
                </a:solidFill>
              </a:rPr>
              <a:pPr eaLnBrk="1" hangingPunct="1"/>
              <a:t>15</a:t>
            </a:fld>
            <a:endParaRPr lang="en-US" sz="1200">
              <a:solidFill>
                <a:prstClr val="black"/>
              </a:solidFill>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At the first deportation to Babylon (605 BC), Daniel and three friends were captured and groomed to minister in Babylon (1:1-7)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DBC60E-B857-2643-B62B-927D9DB8B940}" type="slidenum">
              <a:rPr lang="en-US" sz="1200">
                <a:solidFill>
                  <a:prstClr val="black"/>
                </a:solidFill>
              </a:rPr>
              <a:pPr eaLnBrk="1" hangingPunct="1"/>
              <a:t>16</a:t>
            </a:fld>
            <a:endParaRPr lang="en-US" sz="1200">
              <a:solidFill>
                <a:prstClr val="black"/>
              </a:solidFill>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795F7B-919F-034C-9C2C-10E10B653F78}" type="slidenum">
              <a:rPr lang="en-US" sz="1200">
                <a:solidFill>
                  <a:prstClr val="black"/>
                </a:solidFill>
              </a:rPr>
              <a:pPr eaLnBrk="1" hangingPunct="1"/>
              <a:t>17</a:t>
            </a:fld>
            <a:endParaRPr lang="en-US" sz="1200">
              <a:solidFill>
                <a:prstClr val="black"/>
              </a:solidFill>
            </a:endParaRPr>
          </a:p>
        </p:txBody>
      </p:sp>
      <p:sp>
        <p:nvSpPr>
          <p:cNvPr id="488450" name="Rectangle 1026"/>
          <p:cNvSpPr>
            <a:spLocks noGrp="1" noRot="1" noChangeAspect="1" noChangeArrowheads="1" noTextEdit="1"/>
          </p:cNvSpPr>
          <p:nvPr>
            <p:ph type="sldImg"/>
          </p:nvPr>
        </p:nvSpPr>
        <p:spPr>
          <a:ln/>
        </p:spPr>
      </p:sp>
      <p:sp>
        <p:nvSpPr>
          <p:cNvPr id="4884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63E604-B32D-4B41-B342-90F8644E423A}" type="slidenum">
              <a:rPr lang="en-US" sz="1200">
                <a:solidFill>
                  <a:prstClr val="black"/>
                </a:solidFill>
              </a:rPr>
              <a:pPr eaLnBrk="1" hangingPunct="1"/>
              <a:t>18</a:t>
            </a:fld>
            <a:endParaRPr lang="en-US" sz="1200">
              <a:solidFill>
                <a:prstClr val="black"/>
              </a:solidFill>
            </a:endParaRPr>
          </a:p>
        </p:txBody>
      </p:sp>
      <p:sp>
        <p:nvSpPr>
          <p:cNvPr id="490498" name="Rectangle 1026"/>
          <p:cNvSpPr>
            <a:spLocks noGrp="1" noRot="1" noChangeAspect="1" noChangeArrowheads="1" noTextEdit="1"/>
          </p:cNvSpPr>
          <p:nvPr>
            <p:ph type="sldImg"/>
          </p:nvPr>
        </p:nvSpPr>
        <p:spPr>
          <a:ln/>
        </p:spPr>
      </p:sp>
      <p:sp>
        <p:nvSpPr>
          <p:cNvPr id="4904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and his friends were faithful to God’s law even while in captivity as an encouragement to other exiles to remain true to God (1:8-16)</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16765E-CFDF-EC4B-A136-C709A07DB976}" type="slidenum">
              <a:rPr lang="en-US" sz="1200">
                <a:solidFill>
                  <a:prstClr val="black"/>
                </a:solidFill>
              </a:rPr>
              <a:pPr eaLnBrk="1" hangingPunct="1"/>
              <a:t>19</a:t>
            </a:fld>
            <a:endParaRPr lang="en-US" sz="1200">
              <a:solidFill>
                <a:prstClr val="black"/>
              </a:solidFill>
            </a:endParaRPr>
          </a:p>
        </p:txBody>
      </p:sp>
      <p:sp>
        <p:nvSpPr>
          <p:cNvPr id="492546" name="Rectangle 1026"/>
          <p:cNvSpPr>
            <a:spLocks noGrp="1" noRot="1" noChangeAspect="1" noChangeArrowheads="1" noTextEdit="1"/>
          </p:cNvSpPr>
          <p:nvPr>
            <p:ph type="sldImg"/>
          </p:nvPr>
        </p:nvSpPr>
        <p:spPr>
          <a:ln/>
        </p:spPr>
      </p:sp>
      <p:sp>
        <p:nvSpPr>
          <p:cNvPr id="49254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don’t know what food they were offered but it may have been prohibited in the Lev 11 food laws.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E458A9-4017-7141-AB75-0F432CB029B4}" type="slidenum">
              <a:rPr lang="en-US" sz="1200">
                <a:solidFill>
                  <a:prstClr val="black"/>
                </a:solidFill>
              </a:rPr>
              <a:pPr eaLnBrk="1" hangingPunct="1"/>
              <a:t>20</a:t>
            </a:fld>
            <a:endParaRPr lang="en-US" sz="1200">
              <a:solidFill>
                <a:prstClr val="black"/>
              </a:solidFill>
            </a:endParaRPr>
          </a:p>
        </p:txBody>
      </p:sp>
      <p:sp>
        <p:nvSpPr>
          <p:cNvPr id="494594" name="Rectangle 1026"/>
          <p:cNvSpPr>
            <a:spLocks noGrp="1" noRot="1" noChangeAspect="1" noChangeArrowheads="1" noTextEdit="1"/>
          </p:cNvSpPr>
          <p:nvPr>
            <p:ph type="sldImg"/>
          </p:nvPr>
        </p:nvSpPr>
        <p:spPr>
          <a:ln/>
        </p:spPr>
      </p:sp>
      <p:sp>
        <p:nvSpPr>
          <p:cNvPr id="49459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It certainly must have been delicious food that other Jewish captives 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Most of struggle with confidence.</a:t>
            </a:r>
            <a:r>
              <a:rPr lang="en-US" baseline="0" dirty="0">
                <a:latin typeface="Arial"/>
                <a:cs typeface="Arial"/>
              </a:rPr>
              <a:t> One writer notes,</a:t>
            </a:r>
          </a:p>
          <a:p>
            <a:r>
              <a:rPr lang="en-SG" i="1" dirty="0"/>
              <a:t>“Confidence </a:t>
            </a:r>
            <a:r>
              <a:rPr lang="en-SG" i="0" dirty="0"/>
              <a:t>means</a:t>
            </a:r>
            <a:r>
              <a:rPr lang="en-SG" dirty="0"/>
              <a:t> feeling sure of yourself and your abilities — not in an arrogant way, but in a realistic, secure way. </a:t>
            </a:r>
            <a:r>
              <a:rPr lang="en-SG" i="1" dirty="0"/>
              <a:t>Confidence</a:t>
            </a:r>
            <a:r>
              <a:rPr lang="en-SG" dirty="0"/>
              <a:t> isn't about feeling superior to others. It's a quiet inner knowledge that you're capable. </a:t>
            </a:r>
            <a:r>
              <a:rPr lang="en-SG" i="1" dirty="0"/>
              <a:t>Confident</a:t>
            </a:r>
            <a:r>
              <a:rPr lang="en-SG" dirty="0"/>
              <a:t> people feel secure rather than insecure.” https://</a:t>
            </a:r>
            <a:r>
              <a:rPr lang="en-SG" dirty="0" err="1"/>
              <a:t>kidshealth.org</a:t>
            </a:r>
            <a:r>
              <a:rPr lang="en-SG" dirty="0"/>
              <a:t>/</a:t>
            </a:r>
            <a:r>
              <a:rPr lang="en-SG" dirty="0" err="1"/>
              <a:t>en</a:t>
            </a:r>
            <a:r>
              <a:rPr lang="en-SG" dirty="0"/>
              <a:t>/teens/</a:t>
            </a:r>
            <a:r>
              <a:rPr lang="en-SG" dirty="0" err="1"/>
              <a:t>confidence.html</a:t>
            </a:r>
            <a:endParaRPr lang="en-SG" dirty="0"/>
          </a:p>
          <a:p>
            <a:r>
              <a:rPr lang="en-SG" baseline="0" dirty="0">
                <a:latin typeface="Arial"/>
                <a:cs typeface="Arial"/>
              </a:rPr>
              <a:t>• </a:t>
            </a:r>
            <a:r>
              <a:rPr lang="en-US" baseline="0" dirty="0">
                <a:latin typeface="Arial"/>
                <a:cs typeface="Arial"/>
              </a:rPr>
              <a:t>Based on this, we are often told, "Believe in yourself"! Do you see the irony of the red letters here? If you believe in yourself, then you can “be you.”</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C62E7F-0162-EE41-BA2A-48FB2316DAA9}" type="slidenum">
              <a:rPr lang="en-US" sz="1200">
                <a:solidFill>
                  <a:prstClr val="black"/>
                </a:solidFill>
              </a:rPr>
              <a:pPr eaLnBrk="1" hangingPunct="1"/>
              <a:t>21</a:t>
            </a:fld>
            <a:endParaRPr lang="en-US" sz="1200">
              <a:solidFill>
                <a:prstClr val="black"/>
              </a:solidFill>
            </a:endParaRPr>
          </a:p>
        </p:txBody>
      </p:sp>
      <p:sp>
        <p:nvSpPr>
          <p:cNvPr id="496642" name="Rectangle 1026"/>
          <p:cNvSpPr>
            <a:spLocks noGrp="1" noRot="1" noChangeAspect="1" noChangeArrowheads="1" noTextEdit="1"/>
          </p:cNvSpPr>
          <p:nvPr>
            <p:ph type="sldImg"/>
          </p:nvPr>
        </p:nvSpPr>
        <p:spPr>
          <a:ln/>
        </p:spPr>
      </p:sp>
      <p:sp>
        <p:nvSpPr>
          <p:cNvPr id="4966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But Daniel and his friends respectfully asked for only vegetables and water for 10 days. God miraculously intervened and they looked better and did better in the school.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think the point here is to detox your body with Daniel’s diet. </a:t>
            </a:r>
          </a:p>
        </p:txBody>
      </p:sp>
      <p:sp>
        <p:nvSpPr>
          <p:cNvPr id="4" name="Slide Number Placeholder 3"/>
          <p:cNvSpPr>
            <a:spLocks noGrp="1"/>
          </p:cNvSpPr>
          <p:nvPr>
            <p:ph type="sldNum" sz="quarter" idx="5"/>
          </p:nvPr>
        </p:nvSpPr>
        <p:spPr/>
        <p:txBody>
          <a:bodyPr/>
          <a:lstStyle/>
          <a:p>
            <a:fld id="{A079FDE9-4B2D-884B-BE4B-021913485B06}" type="slidenum">
              <a:rPr lang="en-US" smtClean="0"/>
              <a:pPr/>
              <a:t>22</a:t>
            </a:fld>
            <a:endParaRPr lang="en-US"/>
          </a:p>
        </p:txBody>
      </p:sp>
    </p:spTree>
    <p:extLst>
      <p:ext uri="{BB962C8B-B14F-4D97-AF65-F5344CB8AC3E}">
        <p14:creationId xmlns:p14="http://schemas.microsoft.com/office/powerpoint/2010/main" val="1214889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But the real point is to see if we influence others more than they influence us.</a:t>
            </a:r>
          </a:p>
        </p:txBody>
      </p:sp>
      <p:sp>
        <p:nvSpPr>
          <p:cNvPr id="4" name="Slide Number Placeholder 3"/>
          <p:cNvSpPr>
            <a:spLocks noGrp="1"/>
          </p:cNvSpPr>
          <p:nvPr>
            <p:ph type="sldNum" sz="quarter" idx="5"/>
          </p:nvPr>
        </p:nvSpPr>
        <p:spPr/>
        <p:txBody>
          <a:bodyPr/>
          <a:lstStyle/>
          <a:p>
            <a:fld id="{A079FDE9-4B2D-884B-BE4B-021913485B06}" type="slidenum">
              <a:rPr lang="en-US" smtClean="0"/>
              <a:pPr/>
              <a:t>23</a:t>
            </a:fld>
            <a:endParaRPr lang="en-US"/>
          </a:p>
        </p:txBody>
      </p:sp>
    </p:spTree>
    <p:extLst>
      <p:ext uri="{BB962C8B-B14F-4D97-AF65-F5344CB8AC3E}">
        <p14:creationId xmlns:p14="http://schemas.microsoft.com/office/powerpoint/2010/main" val="3211696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E7C951-6FD1-8741-8BA5-BB4E3F6DE9F4}" type="slidenum">
              <a:rPr lang="en-US" sz="1200">
                <a:solidFill>
                  <a:prstClr val="black"/>
                </a:solidFill>
              </a:rPr>
              <a:pPr eaLnBrk="1" hangingPunct="1"/>
              <a:t>24</a:t>
            </a:fld>
            <a:endParaRPr lang="en-US" sz="1200">
              <a:solidFill>
                <a:prstClr val="black"/>
              </a:solidFill>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our lives under his control.</a:t>
            </a:r>
          </a:p>
          <a:p>
            <a:pPr eaLnBrk="1" hangingPunct="1"/>
            <a:r>
              <a:rPr lang="en-US" dirty="0">
                <a:latin typeface="Arial" panose="020B0604020202020204" pitchFamily="34" charset="0"/>
                <a:ea typeface="ＭＳ Ｐゴシック" charset="0"/>
                <a:cs typeface="Arial" panose="020B0604020202020204" pitchFamily="34" charset="0"/>
              </a:rPr>
              <a:t>God can even take our own exile and use it for his purposes. I was pushed out of my first church as pastor and went across town to survive. That church Susan and I went to that first Sunday after my resignation has become our main supporting church since we became missionaries in 1990!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 The book of Daniel reminds us to be confident in God like Daniel and his three friends. You also can be a model exile.</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758648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E7C951-6FD1-8741-8BA5-BB4E3F6DE9F4}" type="slidenum">
              <a:rPr lang="en-US" sz="1200">
                <a:solidFill>
                  <a:prstClr val="black"/>
                </a:solidFill>
              </a:rPr>
              <a:pPr eaLnBrk="1" hangingPunct="1"/>
              <a:t>29</a:t>
            </a:fld>
            <a:endParaRPr lang="en-US" sz="1200">
              <a:solidFill>
                <a:prstClr val="black"/>
              </a:solidFill>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3196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55D4CB-A617-EC42-BA2F-1BECBA602EA2}" type="slidenum">
              <a:rPr lang="en-US" sz="1200">
                <a:solidFill>
                  <a:prstClr val="black"/>
                </a:solidFill>
              </a:rPr>
              <a:pPr eaLnBrk="1" hangingPunct="1"/>
              <a:t>30</a:t>
            </a:fld>
            <a:endParaRPr lang="en-US" sz="1200">
              <a:solidFill>
                <a:prstClr val="black"/>
              </a:solidFill>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98D50E-EA72-3047-81BF-1957BF201F28}" type="slidenum">
              <a:rPr lang="en-US" sz="1200">
                <a:solidFill>
                  <a:prstClr val="black"/>
                </a:solidFill>
              </a:rPr>
              <a:pPr eaLnBrk="1" hangingPunct="1"/>
              <a:t>31</a:t>
            </a:fld>
            <a:endParaRPr lang="en-US" sz="1200">
              <a:solidFill>
                <a:prstClr val="black"/>
              </a:solidFill>
            </a:endParaRPr>
          </a:p>
        </p:txBody>
      </p:sp>
      <p:sp>
        <p:nvSpPr>
          <p:cNvPr id="568322" name="Rectangle 1026"/>
          <p:cNvSpPr>
            <a:spLocks noGrp="1" noRot="1" noChangeAspect="1" noChangeArrowheads="1" noTextEdit="1"/>
          </p:cNvSpPr>
          <p:nvPr>
            <p:ph type="sldImg"/>
          </p:nvPr>
        </p:nvSpPr>
        <p:spPr>
          <a:ln/>
        </p:spPr>
      </p:sp>
      <p:sp>
        <p:nvSpPr>
          <p:cNvPr id="56832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In 604 BC Nebuchadnezzar had a dream that his wise men could not discern as they did not know God (2:1-13)</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cs typeface="Arial"/>
              </a:rPr>
              <a:t>Hey kitty, just release that lion hiding inside you! </a:t>
            </a:r>
          </a:p>
          <a:p>
            <a:r>
              <a:rPr lang="en-US" dirty="0">
                <a:latin typeface="Arial"/>
                <a:cs typeface="Arial"/>
              </a:rPr>
              <a:t>Well, do</a:t>
            </a:r>
            <a:r>
              <a:rPr lang="en-US" baseline="0" dirty="0">
                <a:latin typeface="Arial"/>
                <a:cs typeface="Arial"/>
              </a:rPr>
              <a:t> you find that this strategy works?</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I think we all know that self-confidence can be </a:t>
            </a:r>
            <a:r>
              <a:rPr lang="en-US" sz="1200" i="1" kern="1200" dirty="0">
                <a:solidFill>
                  <a:schemeClr val="tx1"/>
                </a:solidFill>
                <a:effectLst/>
                <a:latin typeface="Arial"/>
                <a:ea typeface="ＭＳ Ｐゴシック" pitchFamily="-112" charset="-128"/>
                <a:cs typeface="Arial"/>
              </a:rPr>
              <a:t>self-defeating!</a:t>
            </a:r>
            <a:r>
              <a:rPr lang="en-US" sz="1200" kern="1200" dirty="0">
                <a:solidFill>
                  <a:schemeClr val="tx1"/>
                </a:solidFill>
                <a:effectLst/>
                <a:latin typeface="Arial"/>
                <a:ea typeface="ＭＳ Ｐゴシック" pitchFamily="-112" charset="-128"/>
                <a:cs typeface="Arial"/>
              </a:rPr>
              <a:t> It is only as good as your </a:t>
            </a:r>
            <a:r>
              <a:rPr lang="en-US" sz="1200" i="1" kern="1200" dirty="0">
                <a:solidFill>
                  <a:schemeClr val="tx1"/>
                </a:solidFill>
                <a:effectLst/>
                <a:latin typeface="Arial"/>
                <a:ea typeface="ＭＳ Ｐゴシック" pitchFamily="-112" charset="-128"/>
                <a:cs typeface="Arial"/>
              </a:rPr>
              <a:t>abilities</a:t>
            </a:r>
            <a:r>
              <a:rPr lang="en-US" sz="1200" kern="1200" dirty="0">
                <a:solidFill>
                  <a:schemeClr val="tx1"/>
                </a:solidFill>
                <a:effectLst/>
                <a:latin typeface="Arial"/>
                <a:ea typeface="ＭＳ Ｐゴシック" pitchFamily="-112" charset="-128"/>
                <a:cs typeface="Arial"/>
              </a:rPr>
              <a:t> are or you </a:t>
            </a:r>
            <a:r>
              <a:rPr lang="en-US" sz="1200" i="1" kern="1200" dirty="0">
                <a:solidFill>
                  <a:schemeClr val="tx1"/>
                </a:solidFill>
                <a:effectLst/>
                <a:latin typeface="Arial"/>
                <a:ea typeface="ＭＳ Ｐゴシック" pitchFamily="-112" charset="-128"/>
                <a:cs typeface="Arial"/>
              </a:rPr>
              <a:t>think</a:t>
            </a:r>
            <a:r>
              <a:rPr lang="en-US" sz="1200" kern="1200" dirty="0">
                <a:solidFill>
                  <a:schemeClr val="tx1"/>
                </a:solidFill>
                <a:effectLst/>
                <a:latin typeface="Arial"/>
                <a:ea typeface="ＭＳ Ｐゴシック" pitchFamily="-112" charset="-128"/>
                <a:cs typeface="Arial"/>
              </a:rPr>
              <a:t> your abilities are.</a:t>
            </a:r>
            <a:endParaRPr lang="en-US" dirty="0">
              <a:latin typeface="Arial"/>
              <a:cs typeface="Arial"/>
            </a:endParaRPr>
          </a:p>
          <a:p>
            <a:r>
              <a:rPr lang="en-US" dirty="0"/>
              <a:t>So what do you do instead?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Rot="1" noChangeAspect="1" noChangeArrowheads="1" noTextEdit="1"/>
          </p:cNvSpPr>
          <p:nvPr>
            <p:ph type="sldImg"/>
          </p:nvPr>
        </p:nvSpPr>
        <p:spPr>
          <a:ln/>
        </p:spPr>
      </p:sp>
      <p:sp>
        <p:nvSpPr>
          <p:cNvPr id="5703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But Daniel revealed and interpreted the dream of the destruction of a multi-material image to show God's sovereignty (2:14-45)</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B75AB9-755A-2748-93FA-B7CA0AA06E63}" type="slidenum">
              <a:rPr lang="en-US" sz="1200">
                <a:solidFill>
                  <a:prstClr val="black"/>
                </a:solidFill>
              </a:rPr>
              <a:pPr eaLnBrk="1" hangingPunct="1"/>
              <a:t>33</a:t>
            </a:fld>
            <a:endParaRPr lang="en-US" sz="1200">
              <a:solidFill>
                <a:prstClr val="black"/>
              </a:solidFill>
            </a:endParaRPr>
          </a:p>
        </p:txBody>
      </p:sp>
      <p:sp>
        <p:nvSpPr>
          <p:cNvPr id="572418" name="Rectangle 1026"/>
          <p:cNvSpPr>
            <a:spLocks noGrp="1" noRot="1" noChangeAspect="1" noChangeArrowheads="1" noTextEdit="1"/>
          </p:cNvSpPr>
          <p:nvPr>
            <p:ph type="sldImg"/>
          </p:nvPr>
        </p:nvSpPr>
        <p:spPr>
          <a:ln/>
        </p:spPr>
      </p:sp>
      <p:sp>
        <p:nvSpPr>
          <p:cNvPr id="57241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rightfully gave Babylon prominence. How?</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34</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35</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tells us that each of these kingdoms still survives in some form: Babylon mystery religion in the Catholic Church; Persian administration; Greek influence in democracy, philosophy, language, arts, and sports; and Roman influence in Romance languages, the government republic and the power of warfare.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55D4CB-A617-EC42-BA2F-1BECBA602EA2}" type="slidenum">
              <a:rPr lang="en-US" sz="1200">
                <a:solidFill>
                  <a:prstClr val="black"/>
                </a:solidFill>
              </a:rPr>
              <a:pPr eaLnBrk="1" hangingPunct="1"/>
              <a:t>37</a:t>
            </a:fld>
            <a:endParaRPr lang="en-US" sz="1200">
              <a:solidFill>
                <a:prstClr val="black"/>
              </a:solidFill>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E25A1E-D63A-1940-BD76-6C8B8CA50649}" type="slidenum">
              <a:rPr lang="en-US" sz="1200">
                <a:solidFill>
                  <a:prstClr val="black"/>
                </a:solidFill>
              </a:rPr>
              <a:pPr eaLnBrk="1" hangingPunct="1"/>
              <a:t>38</a:t>
            </a:fld>
            <a:endParaRPr lang="en-US" sz="1200">
              <a:solidFill>
                <a:prstClr val="black"/>
              </a:solidFill>
            </a:endParaRPr>
          </a:p>
        </p:txBody>
      </p:sp>
      <p:sp>
        <p:nvSpPr>
          <p:cNvPr id="578562" name="Rectangle 1026"/>
          <p:cNvSpPr>
            <a:spLocks noGrp="1" noRot="1" noChangeAspect="1" noChangeArrowheads="1" noTextEdit="1"/>
          </p:cNvSpPr>
          <p:nvPr>
            <p:ph type="sldImg"/>
          </p:nvPr>
        </p:nvSpPr>
        <p:spPr>
          <a:ln/>
        </p:spPr>
      </p:sp>
      <p:sp>
        <p:nvSpPr>
          <p:cNvPr id="5785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erected a gold image in self-worship that was worshiped by all the peoples of Babylon (3:1-7).</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877197-570F-5447-BD1E-D962C81A376C}" type="slidenum">
              <a:rPr lang="en-US" sz="1200">
                <a:solidFill>
                  <a:prstClr val="black"/>
                </a:solidFill>
              </a:rPr>
              <a:pPr eaLnBrk="1" hangingPunct="1"/>
              <a:t>39</a:t>
            </a:fld>
            <a:endParaRPr lang="en-US" sz="1200">
              <a:solidFill>
                <a:prstClr val="black"/>
              </a:solidFill>
            </a:endParaRPr>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Shadrach, Meshach and Abednego refuse to worship the image to show Israel and Babylon loyalty to the true God (3:8-23).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DBF218-3117-EA41-A45C-3CBC4ED1AB57}" type="slidenum">
              <a:rPr lang="en-US" sz="1200">
                <a:solidFill>
                  <a:prstClr val="black"/>
                </a:solidFill>
              </a:rPr>
              <a:pPr eaLnBrk="1" hangingPunct="1"/>
              <a:t>40</a:t>
            </a:fld>
            <a:endParaRPr lang="en-US" sz="1200">
              <a:solidFill>
                <a:prstClr val="black"/>
              </a:solidFill>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D65677-45B0-8345-A432-7E9562D38850}" type="slidenum">
              <a:rPr lang="en-US" sz="1200">
                <a:solidFill>
                  <a:prstClr val="black"/>
                </a:solidFill>
              </a:rPr>
              <a:pPr eaLnBrk="1" hangingPunct="1"/>
              <a:t>42</a:t>
            </a:fld>
            <a:endParaRPr lang="en-US" sz="1200">
              <a:solidFill>
                <a:prstClr val="black"/>
              </a:solidFill>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92F0CE-1E2F-054A-B8EC-ADCDF8C70503}" type="slidenum">
              <a:rPr lang="en-US" sz="1200">
                <a:solidFill>
                  <a:prstClr val="black"/>
                </a:solidFill>
              </a:rPr>
              <a:pPr eaLnBrk="1" hangingPunct="1"/>
              <a:t>43</a:t>
            </a:fld>
            <a:endParaRPr lang="en-US" sz="1200">
              <a:solidFill>
                <a:prstClr val="black"/>
              </a:solidFill>
            </a:endParaRPr>
          </a:p>
        </p:txBody>
      </p:sp>
      <p:sp>
        <p:nvSpPr>
          <p:cNvPr id="588802" name="Rectangle 2"/>
          <p:cNvSpPr>
            <a:spLocks noGrp="1" noRot="1" noChangeAspect="1" noChangeArrowheads="1" noTextEdit="1"/>
          </p:cNvSpPr>
          <p:nvPr>
            <p:ph type="sldImg"/>
          </p:nvPr>
        </p:nvSpPr>
        <p:spPr>
          <a:ln/>
        </p:spPr>
      </p:sp>
      <p:sp>
        <p:nvSpPr>
          <p:cNvPr id="588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55D4CB-A617-EC42-BA2F-1BECBA602EA2}" type="slidenum">
              <a:rPr lang="en-US" sz="1200">
                <a:solidFill>
                  <a:prstClr val="black"/>
                </a:solidFill>
              </a:rPr>
              <a:pPr eaLnBrk="1" hangingPunct="1"/>
              <a:t>45</a:t>
            </a:fld>
            <a:endParaRPr lang="en-US" sz="1200">
              <a:solidFill>
                <a:prstClr val="black"/>
              </a:solidFill>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6108E1-9A2C-DD4E-B738-B892013949C5}" type="slidenum">
              <a:rPr lang="en-US" sz="1200">
                <a:solidFill>
                  <a:prstClr val="black"/>
                </a:solidFill>
              </a:rPr>
              <a:pPr eaLnBrk="1" hangingPunct="1"/>
              <a:t>46</a:t>
            </a:fld>
            <a:endParaRPr lang="en-US" sz="1200">
              <a:solidFill>
                <a:prstClr val="black"/>
              </a:solidFill>
            </a:endParaRPr>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Nebuchadnezzar made the proclamations</a:t>
            </a:r>
            <a:r>
              <a:rPr lang="en-US" baseline="0" dirty="0">
                <a:latin typeface="Arial"/>
                <a:ea typeface="ＭＳ Ｐゴシック" charset="0"/>
                <a:cs typeface="Arial"/>
              </a:rPr>
              <a:t> about God in chapters 2-3 but he</a:t>
            </a:r>
            <a:r>
              <a:rPr lang="en-US" dirty="0">
                <a:latin typeface="Arial"/>
                <a:ea typeface="ＭＳ Ｐゴシック" charset="0"/>
                <a:cs typeface="Arial"/>
              </a:rPr>
              <a:t> didn't really take them to heart personally. His arrogance of</a:t>
            </a:r>
            <a:r>
              <a:rPr lang="en-US" baseline="0" dirty="0">
                <a:latin typeface="Arial"/>
                <a:ea typeface="ＭＳ Ｐゴシック" charset="0"/>
                <a:cs typeface="Arial"/>
              </a:rPr>
              <a:t> being a majestic tree was tempered by Daniel's prophecy that he would be cut down, but that could be avoided if he humbled himself. Fat chance of that!</a:t>
            </a:r>
            <a:endParaRPr lang="en-US" dirty="0">
              <a:latin typeface="Arial"/>
              <a:ea typeface="ＭＳ Ｐゴシック" charset="0"/>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B84A1A-06E0-6643-8B7D-AA2D1B26FB4B}" type="slidenum">
              <a:rPr lang="en-US" sz="1200">
                <a:solidFill>
                  <a:prstClr val="black"/>
                </a:solidFill>
              </a:rPr>
              <a:pPr eaLnBrk="1" hangingPunct="1"/>
              <a:t>47</a:t>
            </a:fld>
            <a:endParaRPr lang="en-US" sz="1200">
              <a:solidFill>
                <a:prstClr val="black"/>
              </a:solidFill>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Had he really built Babylon? No, it was being built for almost 2000 years since the time of Nimrod in Genesis 10!</a:t>
            </a:r>
          </a:p>
          <a:p>
            <a:pPr eaLnBrk="1" hangingPunct="1"/>
            <a:r>
              <a:rPr lang="en-US" dirty="0">
                <a:latin typeface="Arial"/>
                <a:ea typeface="ＭＳ Ｐゴシック" charset="0"/>
                <a:cs typeface="Arial"/>
              </a:rPr>
              <a:t>He</a:t>
            </a:r>
            <a:r>
              <a:rPr lang="en-US" baseline="0" dirty="0">
                <a:latin typeface="Arial"/>
                <a:ea typeface="ＭＳ Ｐゴシック" charset="0"/>
                <a:cs typeface="Arial"/>
              </a:rPr>
              <a:t> uttered too many "I" and "my" statements and not a single statement about God's blessing.</a:t>
            </a:r>
            <a:endParaRPr lang="en-US" dirty="0">
              <a:latin typeface="Arial"/>
              <a:ea typeface="ＭＳ Ｐゴシック" charset="0"/>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938CB3-4CCB-0545-91B1-B79118C5C4B6}" type="slidenum">
              <a:rPr lang="en-US" sz="1200">
                <a:solidFill>
                  <a:prstClr val="black"/>
                </a:solidFill>
              </a:rPr>
              <a:pPr eaLnBrk="1" hangingPunct="1"/>
              <a:t>48</a:t>
            </a:fld>
            <a:endParaRPr lang="en-US" sz="1200">
              <a:solidFill>
                <a:prstClr val="black"/>
              </a:solidFill>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result was involuntary vegetarianism. Daniel chose vegetarianism</a:t>
            </a:r>
            <a:r>
              <a:rPr lang="en-US" baseline="0" dirty="0">
                <a:latin typeface="Arial"/>
                <a:ea typeface="ＭＳ Ｐゴシック" charset="0"/>
                <a:cs typeface="Arial"/>
              </a:rPr>
              <a:t> in chapter 1, but God gave the king no choice in the matter!</a:t>
            </a:r>
            <a:endParaRPr lang="en-US" dirty="0">
              <a:latin typeface="Arial"/>
              <a:ea typeface="ＭＳ Ｐゴシック" charset="0"/>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D84CEE-CA4B-5D4A-B645-445B6A19DCD3}" type="slidenum">
              <a:rPr lang="en-US" sz="1200">
                <a:solidFill>
                  <a:prstClr val="black"/>
                </a:solidFill>
              </a:rPr>
              <a:pPr eaLnBrk="1" hangingPunct="1"/>
              <a:t>49</a:t>
            </a:fld>
            <a:endParaRPr lang="en-US" sz="1200">
              <a:solidFill>
                <a:prstClr val="black"/>
              </a:solidFill>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His hair grew and nails were not trimmed for seven years. Likewise,</a:t>
            </a:r>
            <a:r>
              <a:rPr lang="en-US" baseline="0" dirty="0">
                <a:latin typeface="Arial"/>
                <a:ea typeface="ＭＳ Ｐゴシック" charset="0"/>
                <a:cs typeface="Arial"/>
              </a:rPr>
              <a:t> m</a:t>
            </a:r>
            <a:r>
              <a:rPr lang="en-US" dirty="0">
                <a:latin typeface="Arial"/>
                <a:ea typeface="ＭＳ Ｐゴシック" charset="0"/>
                <a:cs typeface="Arial"/>
              </a:rPr>
              <a:t>y wife calls me Nebuchadnezzar when my nails get too long.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18536B-905D-7B4E-8038-076A5CD80F08}" type="slidenum">
              <a:rPr lang="en-US" sz="1200">
                <a:solidFill>
                  <a:srgbClr val="000000"/>
                </a:solidFill>
              </a:rPr>
              <a:pPr eaLnBrk="1" hangingPunct="1"/>
              <a:t>50</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point here is that, after Nabopolassar, kings came and went but Daniel remained throughout! He lasted even beyond Belshazzar into the Persian era once Cyrus conquered Babylon.</a:t>
            </a:r>
          </a:p>
          <a:p>
            <a:r>
              <a:rPr lang="en-US" dirty="0">
                <a:latin typeface="Arial" panose="020B0604020202020204" pitchFamily="34" charset="0"/>
                <a:ea typeface="ＭＳ Ｐゴシック" charset="0"/>
                <a:cs typeface="Arial" panose="020B0604020202020204" pitchFamily="34" charset="0"/>
              </a:rPr>
              <a:t>____________</a:t>
            </a:r>
          </a:p>
          <a:p>
            <a:r>
              <a:rPr lang="en-US" dirty="0">
                <a:latin typeface="Arial" panose="020B0604020202020204" pitchFamily="34" charset="0"/>
                <a:ea typeface="ＭＳ Ｐゴシック" charset="0"/>
                <a:cs typeface="Arial" panose="020B0604020202020204" pitchFamily="34" charset="0"/>
              </a:rPr>
              <a:t>Source: Matthias </a:t>
            </a:r>
            <a:r>
              <a:rPr lang="en-US" dirty="0" err="1">
                <a:latin typeface="Arial" panose="020B0604020202020204" pitchFamily="34" charset="0"/>
                <a:ea typeface="ＭＳ Ｐゴシック" charset="0"/>
                <a:cs typeface="Arial" panose="020B0604020202020204" pitchFamily="34" charset="0"/>
              </a:rPr>
              <a:t>Henze</a:t>
            </a:r>
            <a:r>
              <a:rPr lang="en-US" dirty="0">
                <a:latin typeface="Arial" panose="020B0604020202020204" pitchFamily="34" charset="0"/>
                <a:ea typeface="ＭＳ Ｐゴシック" charset="0"/>
                <a:cs typeface="Arial" panose="020B0604020202020204" pitchFamily="34" charset="0"/>
              </a:rPr>
              <a:t>, The Madness of King Nebuchadnezzar: The Ancient Near Eastern Origins and Early History of Interpretation of Daniel 4, Supplements to the Journal for the study of Judaism, vol. 61 (Leiden, The Netherlands: Brill), 57.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C05C98-A75B-224C-B7EE-D0ADAD3F9CEF}" type="slidenum">
              <a:rPr lang="en-US" sz="1200">
                <a:solidFill>
                  <a:prstClr val="black"/>
                </a:solidFill>
              </a:rPr>
              <a:pPr eaLnBrk="1" hangingPunct="1"/>
              <a:t>51</a:t>
            </a:fld>
            <a:endParaRPr lang="en-US" sz="1200">
              <a:solidFill>
                <a:prstClr val="black"/>
              </a:solidFill>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55D4CB-A617-EC42-BA2F-1BECBA602EA2}" type="slidenum">
              <a:rPr lang="en-US" sz="1200">
                <a:solidFill>
                  <a:prstClr val="black"/>
                </a:solidFill>
              </a:rPr>
              <a:pPr eaLnBrk="1" hangingPunct="1"/>
              <a:t>53</a:t>
            </a:fld>
            <a:endParaRPr lang="en-US" sz="1200">
              <a:solidFill>
                <a:prstClr val="black"/>
              </a:solidFill>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402BF2-9ECA-E244-928E-2353EB95BB23}" type="slidenum">
              <a:rPr lang="en-US" sz="1200">
                <a:solidFill>
                  <a:prstClr val="black"/>
                </a:solidFill>
              </a:rPr>
              <a:pPr eaLnBrk="1" hangingPunct="1"/>
              <a:t>54</a:t>
            </a:fld>
            <a:endParaRPr lang="en-US" sz="1200">
              <a:solidFill>
                <a:prstClr val="black"/>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DA6029-2B3E-F946-AC71-48371408D7A7}" type="slidenum">
              <a:rPr lang="en-US" sz="1200">
                <a:solidFill>
                  <a:prstClr val="black"/>
                </a:solidFill>
              </a:rPr>
              <a:pPr eaLnBrk="1" hangingPunct="1"/>
              <a:t>5</a:t>
            </a:fld>
            <a:endParaRPr lang="en-US" sz="1200">
              <a:solidFill>
                <a:prstClr val="black"/>
              </a:solidFill>
            </a:endParaRPr>
          </a:p>
        </p:txBody>
      </p:sp>
      <p:sp>
        <p:nvSpPr>
          <p:cNvPr id="455682" name="Rectangle 1026"/>
          <p:cNvSpPr>
            <a:spLocks noGrp="1" noRot="1" noChangeAspect="1" noChangeArrowheads="1" noTextEdit="1"/>
          </p:cNvSpPr>
          <p:nvPr>
            <p:ph type="sldImg"/>
          </p:nvPr>
        </p:nvSpPr>
        <p:spPr>
          <a:ln/>
        </p:spPr>
      </p:sp>
      <p:sp>
        <p:nvSpPr>
          <p:cNvPr id="4556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served the very confident superpower, Babylon, that had conquered its way across the Ancient Near East.</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________</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Common Slides Arabic-237</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BE-27-Daniel-5</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OS-27-Daniel-151</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293751-C8E7-7F45-B85C-D2474A2FF4DF}" type="slidenum">
              <a:rPr lang="en-US" sz="1200">
                <a:solidFill>
                  <a:prstClr val="black"/>
                </a:solidFill>
              </a:rPr>
              <a:pPr eaLnBrk="1" hangingPunct="1"/>
              <a:t>55</a:t>
            </a:fld>
            <a:endParaRPr lang="en-US" sz="1200">
              <a:solidFill>
                <a:prstClr val="black"/>
              </a:solidFill>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a:t>
            </a:r>
            <a:r>
              <a:rPr lang="en-US" altLang="ja-JP" b="0" dirty="0" err="1">
                <a:latin typeface="Arial" panose="020B0604020202020204" pitchFamily="34" charset="0"/>
                <a:ea typeface="ＭＳ Ｐゴシック" charset="0"/>
                <a:cs typeface="Arial" panose="020B0604020202020204" pitchFamily="34" charset="0"/>
              </a:rPr>
              <a:t>Bel</a:t>
            </a:r>
            <a:r>
              <a:rPr lang="en-US" altLang="ja-JP" b="0" dirty="0">
                <a:latin typeface="Arial" panose="020B0604020202020204" pitchFamily="34" charset="0"/>
                <a:ea typeface="ＭＳ Ｐゴシック" charset="0"/>
                <a:cs typeface="Arial" panose="020B0604020202020204" pitchFamily="34" charset="0"/>
              </a:rPr>
              <a:t> (another name for the god </a:t>
            </a:r>
            <a:r>
              <a:rPr lang="en-US" altLang="ja-JP" b="0" dirty="0" err="1">
                <a:latin typeface="Arial" panose="020B0604020202020204" pitchFamily="34" charset="0"/>
                <a:ea typeface="ＭＳ Ｐゴシック" charset="0"/>
                <a:cs typeface="Arial" panose="020B0604020202020204" pitchFamily="34" charset="0"/>
              </a:rPr>
              <a:t>Marduk</a:t>
            </a:r>
            <a:r>
              <a:rPr lang="en-US" altLang="ja-JP" b="0"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402BF2-9ECA-E244-928E-2353EB95BB23}" type="slidenum">
              <a:rPr lang="en-US" sz="1200">
                <a:solidFill>
                  <a:prstClr val="black"/>
                </a:solidFill>
              </a:rPr>
              <a:pPr eaLnBrk="1" hangingPunct="1"/>
              <a:t>56</a:t>
            </a:fld>
            <a:endParaRPr lang="en-US" sz="1200">
              <a:solidFill>
                <a:prstClr val="black"/>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55D4CB-A617-EC42-BA2F-1BECBA602EA2}" type="slidenum">
              <a:rPr lang="en-US" sz="1200">
                <a:solidFill>
                  <a:prstClr val="black"/>
                </a:solidFill>
              </a:rPr>
              <a:pPr eaLnBrk="1" hangingPunct="1"/>
              <a:t>58</a:t>
            </a:fld>
            <a:endParaRPr lang="en-US" sz="1200">
              <a:solidFill>
                <a:prstClr val="black"/>
              </a:solidFill>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A1AE84-4008-9844-A224-D5CFAD589388}" type="slidenum">
              <a:rPr lang="en-US" sz="1200">
                <a:solidFill>
                  <a:prstClr val="black"/>
                </a:solidFill>
              </a:rPr>
              <a:pPr eaLnBrk="1" hangingPunct="1"/>
              <a:t>59</a:t>
            </a:fld>
            <a:endParaRPr lang="en-US" sz="1200">
              <a:solidFill>
                <a:prstClr val="black"/>
              </a:solidFill>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When you act in accord with God’s will, you need not fear the results. This doesn’t mean that you parade your righteousness or you always spout off your beliefs. Daniel was known for his integrity and commitment to keep the Jewish food laws—but he also did not want to be known as one who prayed to pagan deities to save his head.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1A2EFA-7DB6-8C4B-9A2B-113602686370}" type="slidenum">
              <a:rPr lang="en-US" sz="1200">
                <a:solidFill>
                  <a:prstClr val="black"/>
                </a:solidFill>
              </a:rPr>
              <a:pPr eaLnBrk="1" hangingPunct="1"/>
              <a:t>60</a:t>
            </a:fld>
            <a:endParaRPr lang="en-US" sz="1200">
              <a:solidFill>
                <a:prstClr val="black"/>
              </a:solidFill>
            </a:endParaRPr>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got a good’s night’s sleep with all the warm lions. But the king tossed and turned all night without rest on his comfortable bed!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950AE2-06A8-FA4D-BEAC-A56E2B50D8DC}" type="slidenum">
              <a:rPr lang="en-US" sz="1200">
                <a:solidFill>
                  <a:prstClr val="black"/>
                </a:solidFill>
              </a:rPr>
              <a:pPr eaLnBrk="1" hangingPunct="1"/>
              <a:t>61</a:t>
            </a:fld>
            <a:endParaRPr lang="en-US" sz="1200">
              <a:solidFill>
                <a:prstClr val="black"/>
              </a:solidFill>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BC087-6F34-8E42-BF95-AEE5A2C9043F}" type="slidenum">
              <a:rPr lang="en-US" sz="1200">
                <a:solidFill>
                  <a:prstClr val="black"/>
                </a:solidFill>
              </a:rPr>
              <a:pPr eaLnBrk="1" hangingPunct="1"/>
              <a:t>69</a:t>
            </a:fld>
            <a:endParaRPr lang="en-US" sz="1200">
              <a:solidFill>
                <a:prstClr val="black"/>
              </a:solidFill>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the nations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Daniel reminds us to be confident in God like Daniel and his three friends.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Rely on Daniel’s interpretation of kings’ dreams.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has his nations under control of who he wants to use and when.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6044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106066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5AFE8-FFF3-4146-9C4E-C2D6C6210ECF}" type="slidenum">
              <a:rPr lang="en-US" sz="1200">
                <a:solidFill>
                  <a:prstClr val="black"/>
                </a:solidFill>
              </a:rPr>
              <a:pPr eaLnBrk="1" hangingPunct="1"/>
              <a:t>6</a:t>
            </a:fld>
            <a:endParaRPr lang="en-US" sz="1200">
              <a:solidFill>
                <a:prstClr val="black"/>
              </a:solidFill>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Why the Exile?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prophesied that many in history will oppose Israel but not prevail.</a:t>
            </a:r>
          </a:p>
        </p:txBody>
      </p:sp>
    </p:spTree>
    <p:extLst>
      <p:ext uri="{BB962C8B-B14F-4D97-AF65-F5344CB8AC3E}">
        <p14:creationId xmlns:p14="http://schemas.microsoft.com/office/powerpoint/2010/main" val="17138187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animal vision of Alexander the Great over the Medo-Persian Empire and Antiochus IV defiling the temple foretell the same by Antichrist (Dan 8</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76</a:t>
            </a:fld>
            <a:endParaRPr lang="en-US"/>
          </a:p>
        </p:txBody>
      </p:sp>
    </p:spTree>
    <p:extLst>
      <p:ext uri="{BB962C8B-B14F-4D97-AF65-F5344CB8AC3E}">
        <p14:creationId xmlns:p14="http://schemas.microsoft.com/office/powerpoint/2010/main" val="32782023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A35AD9-D71B-D445-9F16-023670BB26EE}" type="slidenum">
              <a:rPr lang="en-US" sz="1200">
                <a:solidFill>
                  <a:srgbClr val="000000"/>
                </a:solidFill>
              </a:rPr>
              <a:pPr eaLnBrk="1" hangingPunct="1"/>
              <a:t>77</a:t>
            </a:fld>
            <a:endParaRPr lang="en-US" sz="1200">
              <a:solidFill>
                <a:srgbClr val="000000"/>
              </a:solidFill>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E55886-FE2C-764A-8F6A-C202E3E8CA51}" type="slidenum">
              <a:rPr lang="en-US" sz="1200">
                <a:solidFill>
                  <a:prstClr val="black"/>
                </a:solidFill>
              </a:rPr>
              <a:pPr eaLnBrk="1" hangingPunct="1"/>
              <a:t>78</a:t>
            </a:fld>
            <a:endParaRPr lang="en-US" sz="1200">
              <a:solidFill>
                <a:prstClr val="black"/>
              </a:solidFill>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368D8-9488-8F4E-8E9C-3A6A71104B9E}" type="slidenum">
              <a:rPr lang="en-US" sz="1200">
                <a:solidFill>
                  <a:prstClr val="black"/>
                </a:solidFill>
              </a:rPr>
              <a:pPr eaLnBrk="1" hangingPunct="1"/>
              <a:t>79</a:t>
            </a:fld>
            <a:endParaRPr lang="en-US" sz="1200">
              <a:solidFill>
                <a:prstClr val="black"/>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AB03C8-8D2B-9545-B94E-A7A32238168D}" type="slidenum">
              <a:rPr lang="en-US" sz="1200">
                <a:solidFill>
                  <a:prstClr val="black"/>
                </a:solidFill>
              </a:rPr>
              <a:pPr eaLnBrk="1" hangingPunct="1"/>
              <a:t>80</a:t>
            </a:fld>
            <a:endParaRPr lang="en-US" sz="1200">
              <a:solidFill>
                <a:prstClr val="black"/>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AB03C8-8D2B-9545-B94E-A7A32238168D}" type="slidenum">
              <a:rPr lang="en-US" sz="1200">
                <a:solidFill>
                  <a:prstClr val="black"/>
                </a:solidFill>
              </a:rPr>
              <a:pPr eaLnBrk="1" hangingPunct="1"/>
              <a:t>81</a:t>
            </a:fld>
            <a:endParaRPr lang="en-US" sz="1200">
              <a:solidFill>
                <a:prstClr val="black"/>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A59769-4964-6F43-A302-9E2E2222A9D6}" type="slidenum">
              <a:rPr lang="en-US" sz="1200">
                <a:solidFill>
                  <a:prstClr val="black"/>
                </a:solidFill>
              </a:rPr>
              <a:pPr eaLnBrk="1" hangingPunct="1"/>
              <a:t>82</a:t>
            </a:fld>
            <a:endParaRPr lang="en-US" sz="1200">
              <a:solidFill>
                <a:prstClr val="black"/>
              </a:solidFill>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AA8B4D-4179-AD49-8B18-E7173E8A631C}" type="slidenum">
              <a:rPr lang="en-US" sz="1200">
                <a:solidFill>
                  <a:srgbClr val="000000"/>
                </a:solidFill>
              </a:rPr>
              <a:pPr eaLnBrk="1" hangingPunct="1"/>
              <a:t>7</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God judged the idolatry of his people—but not without warning! Of the 17 prophetical writings, 13 were BEFORE the exile! He sent several prophets just before Jerusalem fell, including three whose ministries continued through the destruction of Judah and Jerusalem. Even in exile, God spoke to the exiles through Daniel and Ezekiel, as well as Jeremiah who sent them letters (see Jer 29). But the people stubbornly continued in idolatry, and, like a good parent who makes good on the warnings before disobedience, God sent his punishment. But he also promised a 70-year limit to this discipline, followed by a restoration to their land. God has the perfect balance of loving discipline.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93838B-9162-0A47-8FA6-0D5E6C8CEFFB}" type="slidenum">
              <a:rPr lang="en-US" sz="1200">
                <a:solidFill>
                  <a:prstClr val="black"/>
                </a:solidFill>
              </a:rPr>
              <a:pPr eaLnBrk="1" hangingPunct="1"/>
              <a:t>83</a:t>
            </a:fld>
            <a:endParaRPr lang="en-US" sz="1200">
              <a:solidFill>
                <a:prstClr val="black"/>
              </a:solidFill>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sees a vision of a goat defeating a ram but being replaced by four horns with one gaining power and desecrating the temple (8:1-14)</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95B179-CDCA-A94B-AF39-2F5C0D44F55E}" type="slidenum">
              <a:rPr lang="en-US" sz="1200">
                <a:solidFill>
                  <a:prstClr val="black"/>
                </a:solidFill>
              </a:rPr>
              <a:pPr eaLnBrk="1" hangingPunct="1"/>
              <a:t>84</a:t>
            </a:fld>
            <a:endParaRPr lang="en-US" sz="1200">
              <a:solidFill>
                <a:prstClr val="black"/>
              </a:solidFill>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goat (Alexander the Great) over the ram (Medo-Persia) will lead to the Seleucid Antiochus IV desecrating the temple like Antichrist (8:15-26; cf. 9:27)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3EBD4-DB60-274B-BDA7-CD5593D0B103}" type="slidenum">
              <a:rPr lang="en-US" sz="1200">
                <a:solidFill>
                  <a:prstClr val="black"/>
                </a:solidFill>
              </a:rPr>
              <a:pPr eaLnBrk="1" hangingPunct="1"/>
              <a:t>85</a:t>
            </a:fld>
            <a:endParaRPr lang="en-US" sz="1200">
              <a:solidFill>
                <a:prstClr val="black"/>
              </a:solidFill>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901D7A-5C26-6943-89A0-774D6FC7029D}" type="slidenum">
              <a:rPr lang="en-US" sz="1200">
                <a:solidFill>
                  <a:prstClr val="black"/>
                </a:solidFill>
              </a:rPr>
              <a:pPr eaLnBrk="1" hangingPunct="1"/>
              <a:t>86</a:t>
            </a:fld>
            <a:endParaRPr lang="en-US" sz="1200">
              <a:solidFill>
                <a:prstClr val="black"/>
              </a:solidFill>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55D4CB-A617-EC42-BA2F-1BECBA602EA2}" type="slidenum">
              <a:rPr lang="en-US" sz="1200">
                <a:solidFill>
                  <a:prstClr val="black"/>
                </a:solidFill>
              </a:rPr>
              <a:pPr eaLnBrk="1" hangingPunct="1"/>
              <a:t>88</a:t>
            </a:fld>
            <a:endParaRPr lang="en-US" sz="1200">
              <a:solidFill>
                <a:prstClr val="black"/>
              </a:solidFill>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FA4902-1D03-9441-B9C5-29BF29D3B7A1}" type="slidenum">
              <a:rPr lang="en-US" sz="1200">
                <a:solidFill>
                  <a:srgbClr val="000000"/>
                </a:solidFill>
                <a:latin typeface="Times" charset="0"/>
              </a:rPr>
              <a:pPr eaLnBrk="1" hangingPunct="1"/>
              <a:t>89</a:t>
            </a:fld>
            <a:endParaRPr lang="en-US" sz="1200">
              <a:solidFill>
                <a:srgbClr val="000000"/>
              </a:solidFill>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a:t>
            </a:r>
          </a:p>
          <a:p>
            <a:r>
              <a:rPr lang="en-US" dirty="0">
                <a:latin typeface="Arial" panose="020B0604020202020204" pitchFamily="34" charset="0"/>
                <a:ea typeface="ＭＳ Ｐゴシック" charset="0"/>
                <a:cs typeface="Arial" panose="020B0604020202020204" pitchFamily="34" charset="0"/>
              </a:rPr>
              <a:t>________</a:t>
            </a:r>
          </a:p>
          <a:p>
            <a:r>
              <a:rPr lang="en-US" dirty="0">
                <a:latin typeface="Arial" panose="020B0604020202020204" pitchFamily="34" charset="0"/>
                <a:ea typeface="ＭＳ Ｐゴシック" charset="0"/>
                <a:cs typeface="Arial" panose="020B0604020202020204" pitchFamily="34" charset="0"/>
              </a:rPr>
              <a:t>BE-27-Daniel-89</a:t>
            </a:r>
          </a:p>
          <a:p>
            <a:r>
              <a:rPr lang="en-US" dirty="0">
                <a:cs typeface="ＭＳ Ｐゴシック" charset="0"/>
              </a:rPr>
              <a:t>OS-Ezra</a:t>
            </a:r>
          </a:p>
          <a:p>
            <a:r>
              <a:rPr lang="en-US" dirty="0">
                <a:cs typeface="ＭＳ Ｐゴシック" charset="0"/>
              </a:rPr>
              <a:t>OS-Esther</a:t>
            </a:r>
          </a:p>
          <a:p>
            <a:r>
              <a:rPr lang="en-US" dirty="0">
                <a:cs typeface="ＭＳ Ｐゴシック" charset="0"/>
              </a:rPr>
              <a:t>OS-24-Jeremiah-53, 140</a:t>
            </a: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OS-27-Daniel-361</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36FADD-A434-C04B-BC45-93E5BEDCC312}" type="slidenum">
              <a:rPr lang="en-US" sz="1200">
                <a:solidFill>
                  <a:prstClr val="black"/>
                </a:solidFill>
              </a:rPr>
              <a:pPr eaLnBrk="1" hangingPunct="1"/>
              <a:t>90</a:t>
            </a:fld>
            <a:endParaRPr lang="en-US" sz="1200">
              <a:solidFill>
                <a:prstClr val="black"/>
              </a:solidFill>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91</a:t>
            </a:fld>
            <a:endParaRPr lang="en-US"/>
          </a:p>
        </p:txBody>
      </p:sp>
    </p:spTree>
    <p:extLst>
      <p:ext uri="{BB962C8B-B14F-4D97-AF65-F5344CB8AC3E}">
        <p14:creationId xmlns:p14="http://schemas.microsoft.com/office/powerpoint/2010/main" val="28832662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224288-7CCC-864D-8B62-28AE985CCB93}" type="slidenum">
              <a:rPr lang="en-US" sz="1200">
                <a:solidFill>
                  <a:srgbClr val="000000"/>
                </a:solidFill>
              </a:rPr>
              <a:pPr eaLnBrk="1" hangingPunct="1"/>
              <a:t>92</a:t>
            </a:fld>
            <a:endParaRPr lang="en-US" sz="1200">
              <a:solidFill>
                <a:srgbClr val="000000"/>
              </a:solidFill>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brought to Daniel the 70 "sevens" vision where God revealed that the full restoration would need Messiah to come twice (9:20-27).</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Gabriel told Daniel that the Messiah would come 173,880 days after the decree of Artaxerxes. This works out to be on 30 March AD 33 when Jesus came into Jerusalem to present himself as Israel’s king— the most specific fulfillment of Bible prophecy in the Bible!</a:t>
            </a:r>
          </a:p>
        </p:txBody>
      </p:sp>
      <p:sp>
        <p:nvSpPr>
          <p:cNvPr id="4" name="Slide Number Placeholder 3"/>
          <p:cNvSpPr>
            <a:spLocks noGrp="1"/>
          </p:cNvSpPr>
          <p:nvPr>
            <p:ph type="sldNum" sz="quarter" idx="5"/>
          </p:nvPr>
        </p:nvSpPr>
        <p:spPr/>
        <p:txBody>
          <a:bodyPr/>
          <a:lstStyle/>
          <a:p>
            <a:fld id="{A079FDE9-4B2D-884B-BE4B-021913485B06}" type="slidenum">
              <a:rPr lang="en-US" smtClean="0"/>
              <a:pPr/>
              <a:t>93</a:t>
            </a:fld>
            <a:endParaRPr lang="en-US"/>
          </a:p>
        </p:txBody>
      </p:sp>
    </p:spTree>
    <p:extLst>
      <p:ext uri="{BB962C8B-B14F-4D97-AF65-F5344CB8AC3E}">
        <p14:creationId xmlns:p14="http://schemas.microsoft.com/office/powerpoint/2010/main" val="400999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55238E-15D8-5443-A0BB-90532BA8FE1F}" type="slidenum">
              <a:rPr lang="en-US" sz="1200">
                <a:solidFill>
                  <a:prstClr val="black"/>
                </a:solidFill>
              </a:rPr>
              <a:pPr eaLnBrk="1" hangingPunct="1"/>
              <a:t>8</a:t>
            </a:fld>
            <a:endParaRPr lang="en-US" sz="1200">
              <a:solidFill>
                <a:prstClr val="black"/>
              </a:solidFill>
            </a:endParaRPr>
          </a:p>
        </p:txBody>
      </p:sp>
      <p:sp>
        <p:nvSpPr>
          <p:cNvPr id="461826" name="Rectangle 1026"/>
          <p:cNvSpPr>
            <a:spLocks noGrp="1" noRot="1" noChangeAspect="1" noChangeArrowheads="1" noTextEdit="1"/>
          </p:cNvSpPr>
          <p:nvPr>
            <p:ph type="sldImg"/>
          </p:nvPr>
        </p:nvSpPr>
        <p:spPr>
          <a:ln/>
        </p:spPr>
      </p:sp>
      <p:sp>
        <p:nvSpPr>
          <p:cNvPr id="4618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message of Daniel’s prophecy is actually in his name!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273BE8-869F-204F-B5F4-B30F5209691F}" type="slidenum">
              <a:rPr lang="en-GB" sz="1200">
                <a:solidFill>
                  <a:srgbClr val="FFFFFF"/>
                </a:solidFill>
                <a:latin typeface="Comic Sans MS" charset="0"/>
              </a:rPr>
              <a:pPr eaLnBrk="1" hangingPunct="1"/>
              <a:t>94</a:t>
            </a:fld>
            <a:endParaRPr lang="en-GB" sz="1200">
              <a:solidFill>
                <a:srgbClr val="FFFFFF"/>
              </a:solidFill>
              <a:latin typeface="Comic Sans MS"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a:t>
            </a:r>
          </a:p>
          <a:p>
            <a:r>
              <a:rPr lang="en-US" dirty="0">
                <a:latin typeface="Times New Roman" charset="0"/>
                <a:ea typeface="ＭＳ Ｐゴシック" charset="0"/>
                <a:cs typeface="ＭＳ Ｐゴシック" charset="0"/>
              </a:rPr>
              <a:t>BE-27-Daniel-94</a:t>
            </a:r>
          </a:p>
          <a:p>
            <a:r>
              <a:rPr lang="en-US" dirty="0">
                <a:latin typeface="Times New Roman" charset="0"/>
                <a:ea typeface="ＭＳ Ｐゴシック" charset="0"/>
                <a:cs typeface="ＭＳ Ｐゴシック" charset="0"/>
              </a:rPr>
              <a:t>OS-27-Daniel-405</a:t>
            </a:r>
          </a:p>
          <a:p>
            <a:r>
              <a:rPr lang="en-US" dirty="0">
                <a:latin typeface="Times New Roman" charset="0"/>
                <a:ea typeface="ＭＳ Ｐゴシック" charset="0"/>
                <a:cs typeface="ＭＳ Ｐゴシック" charset="0"/>
              </a:rPr>
              <a:t>NS-22-Rev7-12-slide 99</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273BE8-869F-204F-B5F4-B30F5209691F}" type="slidenum">
              <a:rPr lang="en-GB" sz="1200">
                <a:solidFill>
                  <a:srgbClr val="FFFFFF"/>
                </a:solidFill>
                <a:latin typeface="Comic Sans MS" charset="0"/>
              </a:rPr>
              <a:pPr eaLnBrk="1" hangingPunct="1"/>
              <a:t>95</a:t>
            </a:fld>
            <a:endParaRPr lang="en-GB" sz="1200">
              <a:solidFill>
                <a:srgbClr val="FFFFFF"/>
              </a:solidFill>
              <a:latin typeface="Comic Sans MS"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20996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dirty="0">
                <a:cs typeface="ＭＳ Ｐゴシック" charset="0"/>
              </a:rPr>
              <a:t>/tag/pray/</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66E174-6544-654D-A8E5-05A6708E1359}" type="slidenum">
              <a:rPr lang="en-US" sz="1200">
                <a:solidFill>
                  <a:prstClr val="black"/>
                </a:solidFill>
              </a:rPr>
              <a:pPr eaLnBrk="1" hangingPunct="1"/>
              <a:t>106</a:t>
            </a:fld>
            <a:endParaRPr lang="en-US" sz="1200">
              <a:solidFill>
                <a:prstClr val="black"/>
              </a:solidFill>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01A891-F4C0-7948-B484-9DB3A243F6B1}" type="slidenum">
              <a:rPr lang="en-US" sz="1200">
                <a:solidFill>
                  <a:prstClr val="black"/>
                </a:solidFill>
              </a:rPr>
              <a:pPr eaLnBrk="1" hangingPunct="1"/>
              <a:t>109</a:t>
            </a:fld>
            <a:endParaRPr lang="en-US" sz="1200">
              <a:solidFill>
                <a:prstClr val="black"/>
              </a:solidFill>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580CFE-2F97-624A-855A-50CA7DC4DE91}" type="slidenum">
              <a:rPr lang="en-US" sz="1200">
                <a:solidFill>
                  <a:prstClr val="black"/>
                </a:solidFill>
              </a:rPr>
              <a:pPr eaLnBrk="1" hangingPunct="1"/>
              <a:t>110</a:t>
            </a:fld>
            <a:endParaRPr lang="en-US" sz="1200">
              <a:solidFill>
                <a:prstClr val="black"/>
              </a:solidFill>
            </a:endParaRP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5DF2E0-780B-1A45-84D3-F49ED8C38C34}" type="slidenum">
              <a:rPr lang="en-US" sz="1200">
                <a:solidFill>
                  <a:prstClr val="black"/>
                </a:solidFill>
              </a:rPr>
              <a:pPr eaLnBrk="1" hangingPunct="1"/>
              <a:t>111</a:t>
            </a:fld>
            <a:endParaRPr lang="en-US" sz="1200">
              <a:solidFill>
                <a:prstClr val="black"/>
              </a:solidFill>
            </a:endParaRP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What do you need to know to be </a:t>
            </a:r>
            <a:r>
              <a:rPr lang="en-US" sz="1200" i="1" kern="1200" dirty="0">
                <a:solidFill>
                  <a:schemeClr val="tx1"/>
                </a:solidFill>
                <a:effectLst/>
                <a:latin typeface="Arial" panose="020B0604020202020204" pitchFamily="34" charset="0"/>
                <a:ea typeface="+mn-ea"/>
                <a:cs typeface="Arial" panose="020B0604020202020204" pitchFamily="34" charset="0"/>
              </a:rPr>
              <a:t>truly</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u="sng" kern="1200" dirty="0">
                <a:solidFill>
                  <a:schemeClr val="tx1"/>
                </a:solidFill>
                <a:effectLst/>
                <a:latin typeface="Arial" panose="020B0604020202020204" pitchFamily="34" charset="0"/>
                <a:ea typeface="+mn-ea"/>
                <a:cs typeface="Arial" panose="020B0604020202020204" pitchFamily="34" charset="0"/>
              </a:rPr>
              <a:t>confident</a:t>
            </a:r>
            <a:r>
              <a:rPr lang="en-US" sz="1200" kern="1200" dirty="0">
                <a:solidFill>
                  <a:schemeClr val="tx1"/>
                </a:solidFill>
                <a:effectLst/>
                <a:latin typeface="Arial" panose="020B0604020202020204" pitchFamily="34" charset="0"/>
                <a:ea typeface="+mn-ea"/>
                <a:cs typeface="Arial" panose="020B0604020202020204" pitchFamily="34" charset="0"/>
              </a:rPr>
              <a:t>?</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Today we will see that Daniel placed his confidence not in himself but in God. </a:t>
            </a:r>
          </a:p>
          <a:p>
            <a:r>
              <a:rPr lang="en-US" sz="1200" kern="1200" dirty="0">
                <a:solidFill>
                  <a:schemeClr val="tx1"/>
                </a:solidFill>
                <a:effectLst/>
                <a:latin typeface="Arial" panose="020B0604020202020204" pitchFamily="34" charset="0"/>
                <a:ea typeface="+mn-ea"/>
                <a:cs typeface="Arial" panose="020B0604020202020204" pitchFamily="34" charset="0"/>
              </a:rPr>
              <a:t>• In his book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truths</a:t>
            </a:r>
            <a:r>
              <a:rPr lang="en-US" sz="1200" kern="1200" dirty="0">
                <a:solidFill>
                  <a:schemeClr val="tx1"/>
                </a:solidFill>
                <a:effectLst/>
                <a:latin typeface="Arial" panose="020B0604020202020204" pitchFamily="34" charset="0"/>
                <a:ea typeface="+mn-ea"/>
                <a:cs typeface="Arial" panose="020B0604020202020204" pitchFamily="34" charset="0"/>
              </a:rPr>
              <a:t> that will help us, like Daniel, be confident that God is working</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DE92A9-19CA-AA42-9EB1-A68E857808DD}" type="slidenum">
              <a:rPr lang="en-US" sz="1200">
                <a:solidFill>
                  <a:prstClr val="black"/>
                </a:solidFill>
              </a:rPr>
              <a:pPr eaLnBrk="1" hangingPunct="1"/>
              <a:t>112</a:t>
            </a:fld>
            <a:endParaRPr lang="en-US" sz="1200">
              <a:solidFill>
                <a:prstClr val="black"/>
              </a:solidFill>
            </a:endParaRP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will see Antichrist’s self-deification and military power end at Christ’s Second Coming to show God's rule over all nations (11:36–12:3).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114</a:t>
            </a:fld>
            <a:endParaRPr lang="en-US"/>
          </a:p>
        </p:txBody>
      </p:sp>
    </p:spTree>
    <p:extLst>
      <p:ext uri="{BB962C8B-B14F-4D97-AF65-F5344CB8AC3E}">
        <p14:creationId xmlns:p14="http://schemas.microsoft.com/office/powerpoint/2010/main" val="16743676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fld id="{A079FDE9-4B2D-884B-BE4B-021913485B06}" type="slidenum">
              <a:rPr lang="en-US" smtClean="0"/>
              <a:pPr/>
              <a:t>115</a:t>
            </a:fld>
            <a:endParaRPr lang="en-US"/>
          </a:p>
        </p:txBody>
      </p:sp>
    </p:spTree>
    <p:extLst>
      <p:ext uri="{BB962C8B-B14F-4D97-AF65-F5344CB8AC3E}">
        <p14:creationId xmlns:p14="http://schemas.microsoft.com/office/powerpoint/2010/main" val="13920706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8E7CB8-82CB-5D45-871A-FD9A83E921F5}" type="slidenum">
              <a:rPr lang="en-US" sz="1200">
                <a:solidFill>
                  <a:prstClr val="black"/>
                </a:solidFill>
              </a:rPr>
              <a:pPr eaLnBrk="1" hangingPunct="1"/>
              <a:t>116</a:t>
            </a:fld>
            <a:endParaRPr lang="en-US" sz="1200">
              <a:solidFill>
                <a:prstClr val="black"/>
              </a:solidFill>
            </a:endParaRPr>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told Daniel to seal up these prophecies until the Tribulation when travel and knowledge will increase rapidly (12:4).</a:t>
            </a:r>
          </a:p>
          <a:p>
            <a:pPr eaLnBrk="1" hangingPunct="1"/>
            <a:r>
              <a:rPr lang="en-US" dirty="0">
                <a:latin typeface="Arial" panose="020B0604020202020204" pitchFamily="34" charset="0"/>
                <a:ea typeface="ＭＳ Ｐゴシック" charset="0"/>
                <a:cs typeface="Arial" panose="020B0604020202020204" pitchFamily="34" charset="0"/>
              </a:rPr>
              <a:t>Gabriel declared that a 3.5-year Great Tribulation will lead unbelievers to punishment and Israel will enter the Kingdom (12:5-13).</a:t>
            </a:r>
          </a:p>
          <a:p>
            <a:pPr eaLnBrk="1" hangingPunct="1"/>
            <a:r>
              <a:rPr lang="en-US" dirty="0">
                <a:latin typeface="Arial" panose="020B0604020202020204" pitchFamily="34" charset="0"/>
                <a:ea typeface="ＭＳ Ｐゴシック" charset="0"/>
                <a:cs typeface="Arial" panose="020B0604020202020204" pitchFamily="34" charset="0"/>
              </a:rPr>
              <a:t>—The setting was Daniel's observations of two angels standing on opposite sides of the Tigris River (12:5; cf. 10:4).</a:t>
            </a:r>
          </a:p>
          <a:p>
            <a:pPr eaLnBrk="1" hangingPunct="1"/>
            <a:r>
              <a:rPr lang="en-US" dirty="0">
                <a:latin typeface="Arial" panose="020B0604020202020204" pitchFamily="34" charset="0"/>
                <a:ea typeface="ＭＳ Ｐゴシック" charset="0"/>
                <a:cs typeface="Arial" panose="020B0604020202020204" pitchFamily="34" charset="0"/>
              </a:rPr>
              <a:t>—The Great Tribulation will last 3.5 years or 1260 days (12:6-7).</a:t>
            </a:r>
          </a:p>
          <a:p>
            <a:pPr eaLnBrk="1" hangingPunct="1"/>
            <a:r>
              <a:rPr lang="en-US" dirty="0">
                <a:latin typeface="Arial" panose="020B0604020202020204" pitchFamily="34" charset="0"/>
                <a:ea typeface="ＭＳ Ｐゴシック" charset="0"/>
                <a:cs typeface="Arial" panose="020B0604020202020204" pitchFamily="34" charset="0"/>
              </a:rPr>
              <a:t>—The Great Tribulation will judge unbelievers worshipping Antichrist but bless Israel with the kingdom (12:8-13).</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36A9FB-F867-7244-9542-12C224C25DF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OS-27-Daniel-405</a:t>
            </a:r>
          </a:p>
          <a:p>
            <a:r>
              <a:rPr lang="en-US" dirty="0">
                <a:latin typeface="Times New Roman" charset="0"/>
                <a:ea typeface="ＭＳ Ｐゴシック" charset="0"/>
                <a:cs typeface="ＭＳ Ｐゴシック" charset="0"/>
              </a:rPr>
              <a:t>NS-22-Rev7-12-slide 99</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Israel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Daniel reminds us to be confident in God like Daniel.</a:t>
            </a:r>
          </a:p>
        </p:txBody>
      </p:sp>
    </p:spTree>
    <p:extLst>
      <p:ext uri="{BB962C8B-B14F-4D97-AF65-F5344CB8AC3E}">
        <p14:creationId xmlns:p14="http://schemas.microsoft.com/office/powerpoint/2010/main" val="18561831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are </a:t>
            </a:r>
            <a:r>
              <a:rPr lang="en-US" sz="1200" i="1" kern="1200" dirty="0">
                <a:solidFill>
                  <a:schemeClr val="tx1"/>
                </a:solidFill>
                <a:effectLst/>
                <a:latin typeface="Arial"/>
                <a:ea typeface="+mn-ea"/>
                <a:cs typeface="Arial"/>
              </a:rPr>
              <a:t>three areas</a:t>
            </a:r>
            <a:r>
              <a:rPr lang="en-US" sz="1200" kern="1200" dirty="0">
                <a:solidFill>
                  <a:schemeClr val="tx1"/>
                </a:solidFill>
                <a:effectLst/>
                <a:latin typeface="Arial"/>
                <a:ea typeface="+mn-ea"/>
                <a:cs typeface="Arial"/>
              </a:rPr>
              <a:t> where God has control, so, like Daniel, we can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endParaRPr lang="en-US" b="0" dirty="0">
              <a:latin typeface="Arial"/>
              <a:cs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0760425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23011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662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5190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96783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2974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3085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grpSp>
      <p:sp>
        <p:nvSpPr>
          <p:cNvPr id="197671"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976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cs typeface="ＭＳ Ｐゴシック" charset="0"/>
              </a:defRPr>
            </a:lvl1pPr>
          </a:lstStyle>
          <a:p>
            <a:pPr>
              <a:defRPr/>
            </a:pPr>
            <a:fld id="{00CBA7AD-3A19-4D4A-A8A3-F4F0E58ED897}" type="datetime1">
              <a:rPr lang="en-US"/>
              <a:pPr>
                <a:defRPr/>
              </a:pPr>
              <a:t>5/30/22</a:t>
            </a:fld>
            <a:endParaRPr lang="en-US"/>
          </a:p>
        </p:txBody>
      </p:sp>
      <p:sp>
        <p:nvSpPr>
          <p:cNvPr id="40" name="Rectangle 38"/>
          <p:cNvSpPr>
            <a:spLocks noGrp="1" noChangeArrowheads="1"/>
          </p:cNvSpPr>
          <p:nvPr>
            <p:ph type="ftr" sz="quarter" idx="11"/>
          </p:nvPr>
        </p:nvSpPr>
        <p:spPr/>
        <p:txBody>
          <a:bodyPr/>
          <a:lstStyle>
            <a:lvl1pPr>
              <a:defRPr>
                <a:ea typeface="+mn-ea"/>
                <a:cs typeface="+mn-cs"/>
              </a:defRPr>
            </a:lvl1pPr>
          </a:lstStyle>
          <a:p>
            <a:pPr>
              <a:defRPr/>
            </a:pPr>
            <a:endParaRPr lang="en-US">
              <a:latin typeface="Tahoma"/>
            </a:endParaRPr>
          </a:p>
        </p:txBody>
      </p:sp>
      <p:sp>
        <p:nvSpPr>
          <p:cNvPr id="41" name="Rectangle 41"/>
          <p:cNvSpPr>
            <a:spLocks noGrp="1" noChangeArrowheads="1"/>
          </p:cNvSpPr>
          <p:nvPr>
            <p:ph type="sldNum" sz="quarter" idx="12"/>
          </p:nvPr>
        </p:nvSpPr>
        <p:spPr/>
        <p:txBody>
          <a:bodyPr/>
          <a:lstStyle>
            <a:lvl1pPr>
              <a:defRPr>
                <a:cs typeface="ＭＳ Ｐゴシック" charset="0"/>
              </a:defRPr>
            </a:lvl1pPr>
          </a:lstStyle>
          <a:p>
            <a:pPr>
              <a:defRPr/>
            </a:pPr>
            <a:fld id="{A625C32F-87DA-8143-AA2A-34189EB9FDA0}" type="slidenum">
              <a:rPr lang="en-US"/>
              <a:pPr>
                <a:defRPr/>
              </a:pPr>
              <a:t>‹#›</a:t>
            </a:fld>
            <a:endParaRPr lang="en-US"/>
          </a:p>
        </p:txBody>
      </p:sp>
    </p:spTree>
    <p:extLst>
      <p:ext uri="{BB962C8B-B14F-4D97-AF65-F5344CB8AC3E}">
        <p14:creationId xmlns:p14="http://schemas.microsoft.com/office/powerpoint/2010/main" val="135512966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E47CA212-7608-6042-BB12-F04D688FAA6B}" type="slidenum">
              <a:rPr lang="en-US"/>
              <a:pPr>
                <a:defRPr/>
              </a:pPr>
              <a:t>‹#›</a:t>
            </a:fld>
            <a:endParaRPr lang="en-US"/>
          </a:p>
        </p:txBody>
      </p:sp>
    </p:spTree>
    <p:extLst>
      <p:ext uri="{BB962C8B-B14F-4D97-AF65-F5344CB8AC3E}">
        <p14:creationId xmlns:p14="http://schemas.microsoft.com/office/powerpoint/2010/main" val="40181040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77431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593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51444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21502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51653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43731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05970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34163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4350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82603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5926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1216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202407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772185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068973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42968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928389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592753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5550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73474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03641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77602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393613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42770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305935528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585394450"/>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98501673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336207278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2335661212"/>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358980626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16455084"/>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361142725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941129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2953401141"/>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73454013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1869990916"/>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0428941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9977151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4139534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1375477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33373697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5522438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226877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68818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42274034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9949752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5658157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0942572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14969109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1941290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271397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145726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59111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092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71315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911892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798293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61296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862249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530639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460057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21707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234381"/>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1653176"/>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90905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713728"/>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848385"/>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146524"/>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8449551"/>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24587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34258"/>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149669"/>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098533"/>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864053"/>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ea typeface="ＭＳ Ｐゴシック" charset="0"/>
                <a:cs typeface="ＭＳ Ｐゴシック" charset="0"/>
              </a:endParaRPr>
            </a:p>
          </p:txBody>
        </p:sp>
        <p:grpSp>
          <p:nvGrpSpPr>
            <p:cNvPr id="3"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3592836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2183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86163"/>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99624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48574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71327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27490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23900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67525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31791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626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5499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0942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384777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9411292"/>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688188"/>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713154"/>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713728"/>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86163"/>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3847778"/>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643982"/>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865676"/>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3961660"/>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30036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643982"/>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636665"/>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9411292"/>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688188"/>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713154"/>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713728"/>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86163"/>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3847778"/>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643982"/>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865676"/>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396166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86567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300361"/>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636665"/>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9411292"/>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688188"/>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713154"/>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713728"/>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86163"/>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3847778"/>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643982"/>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86567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3961660"/>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396166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300361"/>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636665"/>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25342669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927645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32475611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233371251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30507748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9816215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3956367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300361"/>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24838231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30654648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40729569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5157240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18176656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9640061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516909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877809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84603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84767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636665"/>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195399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9242540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49763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049025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377271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4839642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0907431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7290024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31575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359283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2183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9962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4857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713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2749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2390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6752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3179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62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549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0942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029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006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596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8854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20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259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5665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868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74408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8136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364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131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993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252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191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232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386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44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747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128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602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9299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393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D9B065DB-FC38-184F-B50E-10F43D6DE0C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23654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5D4E7B-7A61-3947-A050-68245E77C5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62151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8E6DBD5-2254-6A43-9F27-41870F89579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181821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EED6303-1903-DA4C-88CF-B3AB1C3C5B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261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67EDB842-4635-6F4C-8EBA-CFC02C3B4D7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980053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A249A8E7-B959-8041-8DDD-8DB580B88F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66155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84AC9061-FB19-6241-838D-3C0884F984A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6180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9C6FA54-4C15-F942-A166-FE06246D76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84509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7A4298C-638A-394A-9080-5FC02AFB0CA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747981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AD2FCA-D758-704D-AA67-B63AE627FB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827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4A4689E-B5F2-B644-A40B-E833CD23D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758451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EC24491-79DC-F243-822C-5C8D08432F7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21593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02009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50957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205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65553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7328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4713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52151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1472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56680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72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0821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pPr>
                <a:defRPr/>
              </a:pPr>
              <a:t>‹#›</a:t>
            </a:fld>
            <a:endParaRPr lang="en-US"/>
          </a:p>
        </p:txBody>
      </p:sp>
    </p:spTree>
    <p:extLst>
      <p:ext uri="{BB962C8B-B14F-4D97-AF65-F5344CB8AC3E}">
        <p14:creationId xmlns:p14="http://schemas.microsoft.com/office/powerpoint/2010/main" val="23809407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78524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7309280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7599516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6873124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9933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836329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303441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3859904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47704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2657012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884411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77115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3386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831701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9042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825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2.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6" Type="http://schemas.openxmlformats.org/officeDocument/2006/relationships/image" Target="../media/image5.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4.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3.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image" Target="../media/image8.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7.pn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4.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9.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0.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1.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2.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3800" b="1">
                <a:solidFill>
                  <a:srgbClr val="8B999C"/>
                </a:solidFill>
                <a:latin typeface="Candara" charset="0"/>
                <a:cs typeface="Arial" charset="0"/>
              </a:rPr>
              <a:t>general books</a:t>
            </a:r>
          </a:p>
        </p:txBody>
      </p:sp>
      <p:pic>
        <p:nvPicPr>
          <p:cNvPr id="3082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5436213"/>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7522" name="Group 2"/>
          <p:cNvGrpSpPr>
            <a:grpSpLocks/>
          </p:cNvGrpSpPr>
          <p:nvPr/>
        </p:nvGrpSpPr>
        <p:grpSpPr bwMode="auto">
          <a:xfrm>
            <a:off x="3800475" y="1789113"/>
            <a:ext cx="5340350" cy="5056187"/>
            <a:chOff x="2394" y="1127"/>
            <a:chExt cx="3364" cy="3185"/>
          </a:xfrm>
        </p:grpSpPr>
        <p:sp>
          <p:nvSpPr>
            <p:cNvPr id="1966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grpSp>
      <p:sp>
        <p:nvSpPr>
          <p:cNvPr id="1966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charset="0"/>
                <a:cs typeface="Arial" charset="0"/>
              </a:defRPr>
            </a:lvl1pPr>
          </a:lstStyle>
          <a:p>
            <a:pPr defTabSz="914400" fontAlgn="base">
              <a:spcBef>
                <a:spcPct val="0"/>
              </a:spcBef>
              <a:spcAft>
                <a:spcPct val="0"/>
              </a:spcAft>
              <a:defRPr/>
            </a:pPr>
            <a:fld id="{B2A74C0F-5EF0-174E-85F6-ABD74DA634B1}" type="datetime1">
              <a:rPr lang="en-US">
                <a:ea typeface="ＭＳ Ｐゴシック" charset="0"/>
              </a:rPr>
              <a:pPr defTabSz="914400" fontAlgn="base">
                <a:spcBef>
                  <a:spcPct val="0"/>
                </a:spcBef>
                <a:spcAft>
                  <a:spcPct val="0"/>
                </a:spcAft>
                <a:defRPr/>
              </a:pPr>
              <a:t>5/30/22</a:t>
            </a:fld>
            <a:endParaRPr lang="en-US">
              <a:ea typeface="ＭＳ Ｐゴシック" charset="0"/>
            </a:endParaRPr>
          </a:p>
        </p:txBody>
      </p:sp>
      <p:sp>
        <p:nvSpPr>
          <p:cNvPr id="1966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mn-lt"/>
                <a:ea typeface="Arial" charset="0"/>
                <a:cs typeface="Arial" charset="0"/>
              </a:defRPr>
            </a:lvl1pPr>
          </a:lstStyle>
          <a:p>
            <a:pPr defTabSz="914400" fontAlgn="base">
              <a:spcBef>
                <a:spcPct val="0"/>
              </a:spcBef>
              <a:spcAft>
                <a:spcPct val="0"/>
              </a:spcAft>
              <a:defRPr/>
            </a:pPr>
            <a:endParaRPr lang="en-US">
              <a:latin typeface="Tahoma"/>
            </a:endParaRPr>
          </a:p>
        </p:txBody>
      </p:sp>
      <p:sp>
        <p:nvSpPr>
          <p:cNvPr id="1966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0"/>
                <a:cs typeface="Arial" charset="0"/>
              </a:defRPr>
            </a:lvl1pPr>
          </a:lstStyle>
          <a:p>
            <a:pPr defTabSz="914400" fontAlgn="base">
              <a:spcBef>
                <a:spcPct val="0"/>
              </a:spcBef>
              <a:spcAft>
                <a:spcPct val="0"/>
              </a:spcAft>
              <a:defRPr/>
            </a:pPr>
            <a:fld id="{C5209215-754A-B24A-9849-2E60552048F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104065705"/>
      </p:ext>
    </p:extLst>
  </p:cSld>
  <p:clrMap bg1="dk2" tx1="lt1" bg2="dk1" tx2="lt2" accent1="accent1" accent2="accent2" accent3="accent3" accent4="accent4" accent5="accent5" accent6="accent6" hlink="hlink" folHlink="folHlink"/>
  <p:sldLayoutIdLst>
    <p:sldLayoutId id="2147483866"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defTabSz="914400" fontAlgn="base">
              <a:spcBef>
                <a:spcPct val="0"/>
              </a:spcBef>
              <a:spcAft>
                <a:spcPct val="0"/>
              </a:spcAft>
              <a:defRPr/>
            </a:pPr>
            <a:fld id="{872FD1AA-D2B9-844D-B50E-C9BDB316776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11571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11572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988410008"/>
      </p:ext>
    </p:extLst>
  </p:cSld>
  <p:clrMap bg1="dk2" tx1="lt1" bg2="dk1" tx2="lt2" accent1="accent1" accent2="accent2" accent3="accent3" accent4="accent4" accent5="accent5" accent6="accent6" hlink="hlink" folHlink="folHlink"/>
  <p:sldLayoutIdLst>
    <p:sldLayoutId id="2147483872"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101890315"/>
      </p:ext>
    </p:extLst>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2F6B1075-834B-CC4D-A129-39EA7510AD91}"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5891849"/>
      </p:ext>
    </p:extLst>
  </p:cSld>
  <p:clrMap bg1="dk2" tx1="lt1" bg2="dk1"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B726CB0-4C56-164F-8FF4-786E5231F76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068663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47598483"/>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966754463"/>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3833656"/>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ea typeface="ＭＳ Ｐゴシック" charset="0"/>
                <a:cs typeface="ＭＳ Ｐゴシック" charset="0"/>
              </a:endParaRPr>
            </a:p>
          </p:txBody>
        </p:sp>
        <p:grpSp>
          <p:nvGrpSpPr>
            <p:cNvPr id="3"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802129"/>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212064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21206451"/>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21206451"/>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21206451"/>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2D834C7-9E6F-B343-98AB-6394717115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8654491"/>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178286821"/>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802129"/>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defTabSz="914400" fontAlgn="base">
              <a:spcBef>
                <a:spcPct val="0"/>
              </a:spcBef>
              <a:spcAft>
                <a:spcPct val="0"/>
              </a:spcAft>
              <a:defRPr/>
            </a:pPr>
            <a:fld id="{CA4B89DA-E146-5943-8FC5-2921A6FBB221}"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769464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3491670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82F4539-A0D0-5E4D-9CE2-0512A28C961A}"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361120"/>
      </p:ext>
    </p:extLst>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23423893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A3CD96D7-8E16-2C48-B1B8-743FBA6F584F}"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6014491"/>
      </p:ext>
    </p:extLst>
  </p:cSld>
  <p:clrMap bg1="lt1" tx1="dk1" bg2="lt2" tx2="dk2" accent1="accent1" accent2="accent2" accent3="accent3" accent4="accent4" accent5="accent5" accent6="accent6" hlink="hlink" folHlink="folHlink"/>
  <p:sldLayoutIdLst>
    <p:sldLayoutId id="2147483756"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740578775"/>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109.xml"/><Relationship Id="rId4" Type="http://schemas.openxmlformats.org/officeDocument/2006/relationships/image" Target="../media/image10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0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1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9.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109.xml"/><Relationship Id="rId4" Type="http://schemas.openxmlformats.org/officeDocument/2006/relationships/image" Target="../media/image114.jpeg"/></Relationships>
</file>

<file path=ppt/slides/_rels/slide11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8.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2.xml"/><Relationship Id="rId1" Type="http://schemas.openxmlformats.org/officeDocument/2006/relationships/slideLayout" Target="../slideLayouts/slideLayout109.xml"/></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109.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228.xml"/><Relationship Id="rId4" Type="http://schemas.openxmlformats.org/officeDocument/2006/relationships/image" Target="../media/image97.png"/></Relationships>
</file>

<file path=ppt/slides/_rels/slide11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5.xml"/><Relationship Id="rId1" Type="http://schemas.openxmlformats.org/officeDocument/2006/relationships/slideLayout" Target="../slideLayouts/slideLayout8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0.xml"/><Relationship Id="rId1" Type="http://schemas.openxmlformats.org/officeDocument/2006/relationships/slideLayout" Target="../slideLayouts/slideLayout23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1.xml"/><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2.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85.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6.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73.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173.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73.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7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7.xml"/></Relationships>
</file>

<file path=ppt/slides/_rels/slide5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50.xml"/><Relationship Id="rId1" Type="http://schemas.openxmlformats.org/officeDocument/2006/relationships/slideLayout" Target="../slideLayouts/slideLayout5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0.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slide" Target="slide1.xml"/><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6.xml"/><Relationship Id="rId1" Type="http://schemas.openxmlformats.org/officeDocument/2006/relationships/slideLayout" Target="../slideLayouts/slideLayout49.xml"/><Relationship Id="rId5" Type="http://schemas.openxmlformats.org/officeDocument/2006/relationships/image" Target="../media/image68.pn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8.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108.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109.xml"/><Relationship Id="rId5" Type="http://schemas.openxmlformats.org/officeDocument/2006/relationships/image" Target="../media/image8.png"/><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119.xml"/><Relationship Id="rId5" Type="http://schemas.openxmlformats.org/officeDocument/2006/relationships/image" Target="../media/image75.jpeg"/><Relationship Id="rId4" Type="http://schemas.openxmlformats.org/officeDocument/2006/relationships/image" Target="../media/image7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119.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36.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jpeg"/></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6.xml"/><Relationship Id="rId5" Type="http://schemas.openxmlformats.org/officeDocument/2006/relationships/image" Target="../media/image89.png"/><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26.xml"/><Relationship Id="rId5" Type="http://schemas.openxmlformats.org/officeDocument/2006/relationships/image" Target="../media/image92.jpeg"/><Relationship Id="rId4" Type="http://schemas.openxmlformats.org/officeDocument/2006/relationships/image" Target="../media/image9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109.xml"/><Relationship Id="rId4" Type="http://schemas.openxmlformats.org/officeDocument/2006/relationships/image" Target="../media/image93.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9.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138.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9.xml"/><Relationship Id="rId1" Type="http://schemas.openxmlformats.org/officeDocument/2006/relationships/slideLayout" Target="../slideLayouts/slideLayout131.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48.xml"/><Relationship Id="rId4" Type="http://schemas.openxmlformats.org/officeDocument/2006/relationships/image" Target="../media/image97.png"/></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148.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6.xml"/></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6.xml"/></Relationships>
</file>

<file path=ppt/slides/_rels/slide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6.xml"/></Relationships>
</file>

<file path=ppt/slides/_rels/slide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55683"/>
            <a:ext cx="9144000" cy="4777740"/>
          </a:xfrm>
          <a:prstGeom prst="rect">
            <a:avLst/>
          </a:prstGeom>
        </p:spPr>
      </p:pic>
      <p:sp>
        <p:nvSpPr>
          <p:cNvPr id="8" name="Rectangle 2"/>
          <p:cNvSpPr txBox="1">
            <a:spLocks noChangeArrowheads="1"/>
          </p:cNvSpPr>
          <p:nvPr/>
        </p:nvSpPr>
        <p:spPr bwMode="auto">
          <a:xfrm>
            <a:off x="3255264" y="4480423"/>
            <a:ext cx="591254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دانيال</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65463"/>
            <a:ext cx="9167813" cy="1305986"/>
          </a:xfrm>
          <a:solidFill>
            <a:schemeClr val="tx1"/>
          </a:solidFill>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واثقاً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676070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الله يسود </a:t>
            </a:r>
            <a:r>
              <a:rPr lang="ar-JO" sz="4800" b="1" dirty="0">
                <a:solidFill>
                  <a:srgbClr val="FFFF00"/>
                </a:solidFill>
                <a:effectLst>
                  <a:glow rad="127000">
                    <a:schemeClr val="tx1"/>
                  </a:glow>
                </a:effectLst>
                <a:latin typeface="Arial" charset="0"/>
                <a:ea typeface="ＭＳ Ｐゴシック" charset="0"/>
                <a:cs typeface="ＭＳ Ｐゴシック" charset="0"/>
              </a:rPr>
              <a:t>عليك</a:t>
            </a:r>
            <a:r>
              <a:rPr lang="ar-JO" sz="4800" b="1" dirty="0">
                <a:effectLst>
                  <a:glow rad="127000">
                    <a:schemeClr val="tx1"/>
                  </a:glow>
                </a:effectLst>
                <a:latin typeface="Arial" charset="0"/>
                <a:ea typeface="ＭＳ Ｐゴシック" charset="0"/>
                <a:cs typeface="ＭＳ Ｐゴシック" charset="0"/>
              </a:rPr>
              <a:t>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(دا 1)</a:t>
            </a:r>
            <a:r>
              <a:rPr lang="en-US" sz="4800" b="1" dirty="0">
                <a:effectLst>
                  <a:glow rad="127000">
                    <a:schemeClr val="tx1"/>
                  </a:glow>
                </a:effectLst>
                <a:latin typeface="Arial" charset="0"/>
                <a:ea typeface="ＭＳ Ｐゴシック" charset="0"/>
                <a:cs typeface="ＭＳ Ｐゴシック" charset="0"/>
              </a:rPr>
              <a:t>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132563904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9143998" cy="1340768"/>
          </a:xfrm>
        </p:spPr>
        <p:txBody>
          <a:bodyPr>
            <a:normAutofit/>
          </a:bodyPr>
          <a:lstStyle/>
          <a:p>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ar-JO" sz="2800" b="1" dirty="0">
                <a:solidFill>
                  <a:srgbClr val="FFFFFF"/>
                </a:solidFill>
              </a:rPr>
              <a:t>سيمكنهم هذا من إعادة بناء الهيكل في أورشليم</a:t>
            </a:r>
            <a:endParaRPr lang="en-US" sz="2800" b="1" dirty="0">
              <a:solidFill>
                <a:srgbClr val="FFFFFF"/>
              </a:solidFill>
            </a:endParaRPr>
          </a:p>
        </p:txBody>
      </p:sp>
    </p:spTree>
    <p:extLst>
      <p:ext uri="{BB962C8B-B14F-4D97-AF65-F5344CB8AC3E}">
        <p14:creationId xmlns:p14="http://schemas.microsoft.com/office/powerpoint/2010/main" val="40939996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222800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8900" y="0"/>
            <a:ext cx="6415279"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الملائكة</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43770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26" r="2348" b="3428"/>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جبرائيل</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537308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614"/>
          <a:stretch/>
        </p:blipFill>
        <p:spPr>
          <a:xfrm>
            <a:off x="0" y="0"/>
            <a:ext cx="9144000" cy="685906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ميخائيل</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bwMode="auto">
          <a:xfrm>
            <a:off x="4283968" y="6381328"/>
            <a:ext cx="504056" cy="28803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40827375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991266"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رئيس فارس</a:t>
            </a:r>
            <a:br>
              <a:rPr lang="ar-JO"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t>
            </a:r>
            <a:r>
              <a:rPr lang="ar-JO" sz="5400" b="1" dirty="0">
                <a:effectLst>
                  <a:glow rad="127000">
                    <a:schemeClr val="tx1"/>
                  </a:glow>
                </a:effectLst>
                <a:latin typeface="Arial" charset="0"/>
                <a:ea typeface="ＭＳ Ｐゴシック" charset="0"/>
                <a:cs typeface="ＭＳ Ｐゴシック" charset="0"/>
              </a:rPr>
              <a:t>دانيال 10</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647584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ar-JO" sz="4000" b="1" dirty="0">
                <a:solidFill>
                  <a:srgbClr val="CCFF66"/>
                </a:solidFill>
                <a:latin typeface="Arial" charset="0"/>
                <a:ea typeface="ＭＳ Ｐゴシック" charset="0"/>
                <a:cs typeface="Arial" charset="0"/>
              </a:rPr>
              <a:t>دانيال 10</a:t>
            </a:r>
            <a:endParaRPr lang="en-US" sz="4000" dirty="0">
              <a:latin typeface="Arial" charset="0"/>
              <a:ea typeface="ＭＳ Ｐゴシック" charset="0"/>
              <a:cs typeface="Arial"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541</a:t>
            </a:r>
            <a:endParaRPr lang="en-US" b="1" dirty="0">
              <a:solidFill>
                <a:srgbClr val="FFFFFF"/>
              </a:solidFill>
              <a:latin typeface="Arial" charset="0"/>
              <a:cs typeface="Arial" charset="0"/>
            </a:endParaRP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charset="0"/>
                <a:cs typeface="Arial" charset="0"/>
              </a:rPr>
              <a:t>صلاة و صوم دانيال لمدة 21 يوم (10: 1-13أ)</a:t>
            </a:r>
            <a:endParaRPr lang="en-US" altLang="ja-JP" sz="2800" b="1" dirty="0">
              <a:solidFill>
                <a:srgbClr val="FFFFFF"/>
              </a:solidFill>
              <a:effectLst>
                <a:outerShdw blurRad="38100" dist="38100" dir="2700000" algn="tl">
                  <a:srgbClr val="000000"/>
                </a:outerShdw>
              </a:effectLst>
              <a:latin typeface="Arial" charset="0"/>
              <a:cs typeface="Arial" charset="0"/>
            </a:endParaRPr>
          </a:p>
          <a:p>
            <a:pPr algn="r" defTabSz="914400" rtl="1" eaLnBrk="1" fontAlgn="base" hangingPunct="1">
              <a:spcBef>
                <a:spcPct val="20000"/>
              </a:spcBef>
              <a:spcAft>
                <a:spcPct val="0"/>
              </a:spcAft>
              <a:buClr>
                <a:srgbClr val="86D1EC"/>
              </a:buClr>
              <a:buSzPct val="90000"/>
              <a:buFont typeface="Wingdings" charset="0"/>
              <a:buBlip>
                <a:blip r:embed="rId3"/>
              </a:buBlip>
              <a:defRPr/>
            </a:pPr>
            <a:r>
              <a:rPr lang="ar-JO" altLang="ja-JP" sz="2800" b="1" dirty="0">
                <a:solidFill>
                  <a:srgbClr val="FFFFFF"/>
                </a:solidFill>
                <a:effectLst>
                  <a:outerShdw blurRad="38100" dist="38100" dir="2700000" algn="tl">
                    <a:srgbClr val="000000"/>
                  </a:outerShdw>
                </a:effectLst>
                <a:latin typeface="Arial" charset="0"/>
                <a:cs typeface="Arial" charset="0"/>
              </a:rPr>
              <a:t>الإنتصار على مقاومة الشيطان لاسترداد إسرائيل (10: 13ب-20)</a:t>
            </a:r>
            <a:endParaRPr lang="en-US" b="1" dirty="0">
              <a:solidFill>
                <a:srgbClr val="FFFFFF"/>
              </a:solidFill>
              <a:effectLst>
                <a:outerShdw blurRad="38100" dist="38100" dir="2700000" algn="tl">
                  <a:srgbClr val="000000"/>
                </a:outerShdw>
              </a:effectLst>
              <a:latin typeface="Arial" charset="0"/>
              <a:cs typeface="Arial" charset="0"/>
            </a:endParaRPr>
          </a:p>
          <a:p>
            <a:pPr lvl="1" algn="r" defTabSz="914400" rtl="1" eaLnBrk="1" fontAlgn="base" hangingPunct="1">
              <a:spcBef>
                <a:spcPct val="20000"/>
              </a:spcBef>
              <a:spcAft>
                <a:spcPct val="0"/>
              </a:spcAft>
              <a:buFontTx/>
              <a:buChar char="–"/>
              <a:defRPr/>
            </a:pPr>
            <a:r>
              <a:rPr lang="ar-JO" b="1" dirty="0">
                <a:solidFill>
                  <a:srgbClr val="FFFFFF"/>
                </a:solidFill>
                <a:effectLst>
                  <a:outerShdw blurRad="38100" dist="38100" dir="2700000" algn="tl">
                    <a:srgbClr val="000000"/>
                  </a:outerShdw>
                </a:effectLst>
                <a:latin typeface="Arial" charset="0"/>
                <a:cs typeface="Arial" charset="0"/>
              </a:rPr>
              <a:t>الفرس، السامريين (سفر عزرا)</a:t>
            </a:r>
            <a:endParaRPr lang="en-US" b="1" dirty="0">
              <a:solidFill>
                <a:srgbClr val="FFFFFF"/>
              </a:solidFill>
              <a:effectLst>
                <a:outerShdw blurRad="38100" dist="38100" dir="2700000" algn="tl">
                  <a:srgbClr val="000000"/>
                </a:outerShdw>
              </a:effectLst>
              <a:latin typeface="Arial" charset="0"/>
              <a:cs typeface="Arial" charset="0"/>
            </a:endParaRPr>
          </a:p>
          <a:p>
            <a:pPr lvl="1" algn="r" defTabSz="914400" rtl="1" eaLnBrk="1" fontAlgn="base" hangingPunct="1">
              <a:spcBef>
                <a:spcPct val="20000"/>
              </a:spcBef>
              <a:spcAft>
                <a:spcPct val="0"/>
              </a:spcAft>
              <a:buFontTx/>
              <a:buChar char="–"/>
              <a:defRPr/>
            </a:pPr>
            <a:r>
              <a:rPr lang="ar-JO" b="1" dirty="0">
                <a:solidFill>
                  <a:srgbClr val="FFFFFF"/>
                </a:solidFill>
                <a:effectLst>
                  <a:outerShdw blurRad="38100" dist="38100" dir="2700000" algn="tl">
                    <a:srgbClr val="000000"/>
                  </a:outerShdw>
                </a:effectLst>
                <a:latin typeface="Arial" charset="0"/>
                <a:cs typeface="Arial" charset="0"/>
              </a:rPr>
              <a:t>البشر (سفر أستير)</a:t>
            </a:r>
            <a:endParaRPr lang="en-US" b="1" dirty="0">
              <a:solidFill>
                <a:srgbClr val="FFFFFF"/>
              </a:solidFill>
              <a:effectLst>
                <a:outerShdw blurRad="38100" dist="38100" dir="2700000" algn="tl">
                  <a:srgbClr val="000000"/>
                </a:outerShdw>
              </a:effectLst>
              <a:latin typeface="Arial" charset="0"/>
              <a:cs typeface="Arial" charset="0"/>
            </a:endParaRPr>
          </a:p>
          <a:p>
            <a:pPr lvl="1" algn="r" defTabSz="914400" rtl="1" eaLnBrk="1" fontAlgn="base" hangingPunct="1">
              <a:spcBef>
                <a:spcPct val="20000"/>
              </a:spcBef>
              <a:spcAft>
                <a:spcPct val="0"/>
              </a:spcAft>
              <a:buFontTx/>
              <a:buChar char="–"/>
              <a:defRPr/>
            </a:pPr>
            <a:r>
              <a:rPr lang="ar-JO" b="1" dirty="0">
                <a:solidFill>
                  <a:srgbClr val="FFFFFF"/>
                </a:solidFill>
                <a:effectLst>
                  <a:outerShdw blurRad="38100" dist="38100" dir="2700000" algn="tl">
                    <a:srgbClr val="000000"/>
                  </a:outerShdw>
                </a:effectLst>
                <a:latin typeface="Arial" charset="0"/>
                <a:cs typeface="Arial" charset="0"/>
              </a:rPr>
              <a:t>اليونانيين، الرومان، العرب، هتلر، الأمم المتحدة ... الخ</a:t>
            </a:r>
            <a:endParaRPr lang="en-US" sz="2800" b="1" dirty="0">
              <a:solidFill>
                <a:srgbClr val="FFFFFF"/>
              </a:solidFill>
              <a:effectLst>
                <a:outerShdw blurRad="38100" dist="38100" dir="2700000" algn="tl">
                  <a:srgbClr val="000000"/>
                </a:outerShdw>
              </a:effectLst>
              <a:latin typeface="Arial" charset="0"/>
              <a:cs typeface="Arial" charset="0"/>
            </a:endParaRPr>
          </a:p>
          <a:p>
            <a:pPr algn="r" defTabSz="914400" rtl="1" eaLnBrk="1" fontAlgn="base" hangingPunct="1">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charset="0"/>
                <a:cs typeface="Arial" charset="0"/>
              </a:rPr>
              <a:t>يقينية النبوات = الله يسود (10: 21)</a:t>
            </a:r>
            <a:endParaRPr lang="en-US" sz="2800" b="1" dirty="0">
              <a:solidFill>
                <a:srgbClr val="FFFFFF"/>
              </a:solidFill>
              <a:effectLst>
                <a:outerShdw blurRad="38100" dist="38100" dir="2700000" algn="tl">
                  <a:srgbClr val="000000"/>
                </a:outerShdw>
              </a:effectLst>
              <a:latin typeface="Arial" charset="0"/>
              <a:cs typeface="Arial" charset="0"/>
            </a:endParaRP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820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dissolve">
                                      <p:cBhvr>
                                        <p:cTn id="23" dur="500"/>
                                        <p:tgtEl>
                                          <p:spTgt spid="5">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331492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73B64-BCCC-E04B-8CB0-87D6001F410B}"/>
              </a:ext>
            </a:extLst>
          </p:cNvPr>
          <p:cNvPicPr>
            <a:picLocks noChangeAspect="1"/>
          </p:cNvPicPr>
          <p:nvPr/>
        </p:nvPicPr>
        <p:blipFill rotWithShape="1">
          <a:blip r:embed="rId2"/>
          <a:srcRect r="1313" b="4479"/>
          <a:stretch/>
        </p:blipFill>
        <p:spPr>
          <a:xfrm>
            <a:off x="-1" y="0"/>
            <a:ext cx="9187011" cy="6858000"/>
          </a:xfrm>
          <a:prstGeom prst="rect">
            <a:avLst/>
          </a:prstGeom>
        </p:spPr>
      </p:pic>
      <p:sp>
        <p:nvSpPr>
          <p:cNvPr id="2" name="Title 1"/>
          <p:cNvSpPr>
            <a:spLocks noGrp="1"/>
          </p:cNvSpPr>
          <p:nvPr>
            <p:ph type="title"/>
          </p:nvPr>
        </p:nvSpPr>
        <p:spPr>
          <a:xfrm>
            <a:off x="994854" y="279661"/>
            <a:ext cx="7197299" cy="765175"/>
          </a:xfrm>
          <a:solidFill>
            <a:schemeClr val="bg2"/>
          </a:solidFill>
        </p:spPr>
        <p:txBody>
          <a:bodyPr/>
          <a:lstStyle/>
          <a:p>
            <a:pPr>
              <a:defRPr/>
            </a:pPr>
            <a:r>
              <a:rPr lang="ar-JO" b="1" dirty="0"/>
              <a:t>نبوات دانيال 11 </a:t>
            </a:r>
            <a:endParaRPr lang="en-US" b="1" dirty="0"/>
          </a:p>
        </p:txBody>
      </p:sp>
    </p:spTree>
    <p:extLst>
      <p:ext uri="{BB962C8B-B14F-4D97-AF65-F5344CB8AC3E}">
        <p14:creationId xmlns:p14="http://schemas.microsoft.com/office/powerpoint/2010/main" val="40384108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2" descr="dan 11 history elisha_prays_open_ey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5" y="-26988"/>
            <a:ext cx="9304338" cy="6880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4" name="Rectangle 2"/>
          <p:cNvSpPr>
            <a:spLocks noGrp="1" noChangeArrowheads="1"/>
          </p:cNvSpPr>
          <p:nvPr>
            <p:ph type="title"/>
          </p:nvPr>
        </p:nvSpPr>
        <p:spPr>
          <a:xfrm>
            <a:off x="107950" y="22225"/>
            <a:ext cx="3527425" cy="1143000"/>
          </a:xfrm>
        </p:spPr>
        <p:txBody>
          <a:bodyPr/>
          <a:lstStyle/>
          <a:p>
            <a:pPr algn="l" eaLnBrk="1" hangingPunct="1">
              <a:defRPr/>
            </a:pPr>
            <a:r>
              <a:rPr lang="ar-JO" sz="4000" b="1" dirty="0">
                <a:solidFill>
                  <a:srgbClr val="CCFF66"/>
                </a:solidFill>
                <a:latin typeface="Arial"/>
                <a:ea typeface="ＭＳ Ｐゴシック" charset="0"/>
                <a:cs typeface="Arial"/>
              </a:rPr>
              <a:t>الإصحاح 11 </a:t>
            </a:r>
            <a:endParaRPr lang="en-US" sz="4000" b="1" dirty="0">
              <a:latin typeface="Arial"/>
              <a:ea typeface="ＭＳ Ｐゴシック" charset="0"/>
              <a:cs typeface="Arial"/>
            </a:endParaRPr>
          </a:p>
        </p:txBody>
      </p:sp>
      <p:sp>
        <p:nvSpPr>
          <p:cNvPr id="36352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FFFFFF"/>
                </a:solidFill>
                <a:effectLst>
                  <a:outerShdw blurRad="38100" dist="38100" dir="2700000" algn="tl">
                    <a:srgbClr val="000000">
                      <a:alpha val="43137"/>
                    </a:srgbClr>
                  </a:outerShdw>
                </a:effectLst>
                <a:latin typeface="Arial"/>
                <a:cs typeface="Arial"/>
              </a:rPr>
              <a:t>542</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5" name="Rectangle 3"/>
          <p:cNvSpPr txBox="1">
            <a:spLocks noChangeArrowheads="1"/>
          </p:cNvSpPr>
          <p:nvPr/>
        </p:nvSpPr>
        <p:spPr bwMode="auto">
          <a:xfrm>
            <a:off x="34925" y="3500438"/>
            <a:ext cx="9109075" cy="3357562"/>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altLang="zh-CN" sz="3200" b="1" dirty="0">
                <a:solidFill>
                  <a:srgbClr val="FFFFFF"/>
                </a:solidFill>
                <a:effectLst>
                  <a:outerShdw blurRad="38100" dist="38100" dir="2700000" algn="tl">
                    <a:srgbClr val="000000">
                      <a:alpha val="43137"/>
                    </a:srgbClr>
                  </a:outerShdw>
                </a:effectLst>
                <a:latin typeface="Arial"/>
                <a:ea typeface="宋体" charset="0"/>
                <a:cs typeface="Arial"/>
              </a:rPr>
              <a:t>تاريخ ما بين العهدين – 11: 1-35 يحتوي على أكثر من 100 نبوة عن الإمبراطورية الفارسية و اليونانية من الإسكندر الأكبر حتى أنطيوخس الرابع الذي يحارب أرض إسرائيل</a:t>
            </a:r>
            <a:endParaRPr lang="en-US" sz="3200" b="1" dirty="0">
              <a:solidFill>
                <a:srgbClr val="FFFFFF"/>
              </a:solidFill>
              <a:effectLst>
                <a:outerShdw blurRad="38100" dist="38100" dir="2700000" algn="tl">
                  <a:srgbClr val="000000">
                    <a:alpha val="43137"/>
                  </a:srgbClr>
                </a:outerShdw>
              </a:effectLst>
              <a:latin typeface="Arial"/>
              <a:ea typeface="宋体" charset="0"/>
              <a:cs typeface="Arial"/>
            </a:endParaRPr>
          </a:p>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sz="3200" b="1" dirty="0">
                <a:solidFill>
                  <a:srgbClr val="FFFFFF"/>
                </a:solidFill>
                <a:effectLst>
                  <a:outerShdw blurRad="38100" dist="38100" dir="2700000" algn="tl">
                    <a:srgbClr val="000000">
                      <a:alpha val="43137"/>
                    </a:srgbClr>
                  </a:outerShdw>
                </a:effectLst>
                <a:latin typeface="Arial"/>
                <a:ea typeface="宋体" charset="0"/>
                <a:cs typeface="Arial"/>
              </a:rPr>
              <a:t>تاريخ الأزمنة النهائية – 11: 36-45 يتنبأ عن اعتداءات ضد المسيح الأخيرة على إسرائيل </a:t>
            </a:r>
            <a:endParaRPr lang="en-US" sz="3200" b="1" dirty="0">
              <a:solidFill>
                <a:srgbClr val="FFFFFF"/>
              </a:solidFill>
              <a:effectLst>
                <a:outerShdw blurRad="38100" dist="38100" dir="2700000" algn="tl">
                  <a:srgbClr val="000000">
                    <a:alpha val="43137"/>
                  </a:srgbClr>
                </a:outerShdw>
              </a:effectLst>
              <a:latin typeface="Arial"/>
              <a:ea typeface="宋体" charset="0"/>
              <a:cs typeface="Arial"/>
            </a:endParaRPr>
          </a:p>
        </p:txBody>
      </p:sp>
      <p:sp>
        <p:nvSpPr>
          <p:cNvPr id="6" name="Rectangle 3"/>
          <p:cNvSpPr txBox="1">
            <a:spLocks noChangeArrowheads="1"/>
          </p:cNvSpPr>
          <p:nvPr/>
        </p:nvSpPr>
        <p:spPr bwMode="auto">
          <a:xfrm>
            <a:off x="0" y="2708275"/>
            <a:ext cx="9144000" cy="792163"/>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defTabSz="914400" eaLnBrk="1" fontAlgn="base" hangingPunct="1">
              <a:spcBef>
                <a:spcPct val="20000"/>
              </a:spcBef>
              <a:spcAft>
                <a:spcPct val="0"/>
              </a:spcAft>
              <a:buClr>
                <a:srgbClr val="86D1EC"/>
              </a:buClr>
              <a:buSzPct val="90000"/>
              <a:defRPr/>
            </a:pPr>
            <a:r>
              <a:rPr lang="ar-JO" sz="3200" b="1" u="sng" dirty="0">
                <a:solidFill>
                  <a:srgbClr val="FFFFFF"/>
                </a:solidFill>
                <a:effectLst>
                  <a:outerShdw blurRad="38100" dist="38100" dir="2700000" algn="tl">
                    <a:srgbClr val="000000">
                      <a:alpha val="43137"/>
                    </a:srgbClr>
                  </a:outerShdw>
                </a:effectLst>
                <a:latin typeface="Arial"/>
                <a:ea typeface="宋体" charset="0"/>
                <a:cs typeface="Arial"/>
              </a:rPr>
              <a:t>معاينة تاريخ ما بين العهدين و الأزمنة النهائية</a:t>
            </a:r>
            <a:endParaRPr lang="en-US" sz="3200" b="1" u="sng" dirty="0">
              <a:solidFill>
                <a:srgbClr val="FFFFFF"/>
              </a:solidFill>
              <a:effectLst>
                <a:outerShdw blurRad="38100" dist="38100" dir="2700000" algn="tl">
                  <a:srgbClr val="000000">
                    <a:alpha val="43137"/>
                  </a:srgbClr>
                </a:outerShdw>
              </a:effectLst>
              <a:latin typeface="Arial"/>
              <a:ea typeface="宋体" charset="0"/>
              <a:cs typeface="Arial"/>
            </a:endParaRPr>
          </a:p>
        </p:txBody>
      </p:sp>
    </p:spTree>
    <p:extLst>
      <p:ext uri="{BB962C8B-B14F-4D97-AF65-F5344CB8AC3E}">
        <p14:creationId xmlns:p14="http://schemas.microsoft.com/office/powerpoint/2010/main" val="3528656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5"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055201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defRPr/>
            </a:pPr>
            <a:r>
              <a:rPr lang="ar-JO" sz="4000" dirty="0">
                <a:latin typeface="Arial" charset="0"/>
                <a:ea typeface="ＭＳ Ｐゴシック" charset="0"/>
                <a:cs typeface="ＭＳ Ｐゴシック" charset="0"/>
              </a:rPr>
              <a:t>دانيال 11: 40</a:t>
            </a:r>
            <a:endParaRPr lang="en-US" sz="4000" dirty="0">
              <a:latin typeface="Arial" charset="0"/>
              <a:ea typeface="ＭＳ Ｐゴシック" charset="0"/>
              <a:cs typeface="ＭＳ Ｐゴシック" charset="0"/>
            </a:endParaRPr>
          </a:p>
        </p:txBody>
      </p:sp>
      <p:pic>
        <p:nvPicPr>
          <p:cNvPr id="803842" name="Picture 4" descr="Dan1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89" b="8400"/>
          <a:stretch/>
        </p:blipFill>
        <p:spPr bwMode="auto">
          <a:xfrm>
            <a:off x="0" y="9525"/>
            <a:ext cx="5688013" cy="6848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3" name="Text Box 5"/>
          <p:cNvSpPr txBox="1">
            <a:spLocks noChangeArrowheads="1"/>
          </p:cNvSpPr>
          <p:nvPr/>
        </p:nvSpPr>
        <p:spPr bwMode="auto">
          <a:xfrm>
            <a:off x="8297863" y="9525"/>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543</a:t>
            </a:r>
            <a:endParaRPr lang="en-US" b="1" dirty="0">
              <a:solidFill>
                <a:srgbClr val="FFFFFF"/>
              </a:solidFill>
              <a:latin typeface="Arial" charset="0"/>
              <a:cs typeface="Arial" charset="0"/>
            </a:endParaRP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sz="3200" dirty="0">
                <a:solidFill>
                  <a:srgbClr val="FFFFFF"/>
                </a:solidFill>
                <a:effectLst>
                  <a:outerShdw blurRad="38100" dist="38100" dir="2700000" algn="tl">
                    <a:srgbClr val="000000"/>
                  </a:outerShdw>
                </a:effectLst>
                <a:latin typeface="Arial" charset="0"/>
              </a:rPr>
              <a:t>سيغزو أعداء إسرائيل أرضها</a:t>
            </a:r>
            <a:endParaRPr lang="en-US" sz="32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2246203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defRPr/>
            </a:pPr>
            <a:r>
              <a:rPr lang="ar-JO" sz="4000" dirty="0">
                <a:latin typeface="Arail"/>
                <a:ea typeface="ＭＳ Ｐゴシック" charset="0"/>
                <a:cs typeface="Arail"/>
              </a:rPr>
              <a:t>دانيال 11: 40-45</a:t>
            </a:r>
            <a:endParaRPr lang="en-US" sz="4000" dirty="0">
              <a:latin typeface="Arail"/>
              <a:ea typeface="ＭＳ Ｐゴシック" charset="0"/>
              <a:cs typeface="Arail"/>
            </a:endParaRPr>
          </a:p>
        </p:txBody>
      </p:sp>
      <p:pic>
        <p:nvPicPr>
          <p:cNvPr id="805890" name="Picture 4" descr="Dan11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264"/>
          <a:stretch/>
        </p:blipFill>
        <p:spPr bwMode="auto">
          <a:xfrm>
            <a:off x="0" y="0"/>
            <a:ext cx="52943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5891"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ail" charset="0"/>
                <a:cs typeface="Arail" charset="0"/>
              </a:rPr>
              <a:t>543</a:t>
            </a:r>
            <a:endParaRPr lang="en-US" b="1" dirty="0">
              <a:solidFill>
                <a:srgbClr val="FFFFFF"/>
              </a:solidFill>
              <a:latin typeface="Arail" charset="0"/>
              <a:cs typeface="Arail" charset="0"/>
            </a:endParaRP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sz="3200" dirty="0">
                <a:solidFill>
                  <a:srgbClr val="FFFFFF"/>
                </a:solidFill>
                <a:effectLst>
                  <a:outerShdw blurRad="38100" dist="38100" dir="2700000" algn="tl">
                    <a:srgbClr val="000000"/>
                  </a:outerShdw>
                </a:effectLst>
                <a:latin typeface="Arail"/>
                <a:cs typeface="Arail"/>
              </a:rPr>
              <a:t>حتى أن سفن في البحر المتوسط ستنضم للمعركة</a:t>
            </a:r>
            <a:endParaRPr lang="en-US" sz="3200" dirty="0">
              <a:solidFill>
                <a:srgbClr val="FFFFFF"/>
              </a:solidFill>
              <a:effectLst>
                <a:outerShdw blurRad="38100" dist="38100" dir="2700000" algn="tl">
                  <a:srgbClr val="000000"/>
                </a:outerShdw>
              </a:effectLst>
              <a:latin typeface="Arail"/>
              <a:cs typeface="Arail"/>
            </a:endParaRPr>
          </a:p>
        </p:txBody>
      </p:sp>
    </p:spTree>
    <p:extLst>
      <p:ext uri="{BB962C8B-B14F-4D97-AF65-F5344CB8AC3E}">
        <p14:creationId xmlns:p14="http://schemas.microsoft.com/office/powerpoint/2010/main" val="29160679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768927"/>
            <a:ext cx="9130140" cy="1143000"/>
          </a:xfrm>
        </p:spPr>
        <p:txBody>
          <a:bodyPr/>
          <a:lstStyle/>
          <a:p>
            <a:pPr eaLnBrk="1" hangingPunct="1">
              <a:defRPr/>
            </a:pPr>
            <a:r>
              <a:rPr lang="ar-JO" b="1" dirty="0">
                <a:latin typeface="Arial"/>
                <a:ea typeface="ＭＳ Ｐゴシック" charset="0"/>
                <a:cs typeface="Arial"/>
              </a:rPr>
              <a:t>الشرق يقابل الغرب (دا 11: 44)</a:t>
            </a:r>
            <a:endParaRPr lang="en-US" b="1" dirty="0">
              <a:latin typeface="Arial"/>
              <a:ea typeface="ＭＳ Ｐゴシック" charset="0"/>
              <a:cs typeface="Arial"/>
            </a:endParaRPr>
          </a:p>
        </p:txBody>
      </p:sp>
      <p:pic>
        <p:nvPicPr>
          <p:cNvPr id="807938"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7939"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7690" y="2363788"/>
            <a:ext cx="4362450" cy="403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7940"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2493099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85" name="Picture 2" descr="dan 11 Return-of-Jesus-with-Angel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13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3" y="5949950"/>
            <a:ext cx="9217026" cy="884238"/>
          </a:xfrm>
        </p:spPr>
        <p:txBody>
          <a:bodyPr/>
          <a:lstStyle/>
          <a:p>
            <a:pPr>
              <a:defRPr/>
            </a:pPr>
            <a:r>
              <a:rPr lang="ar-JO" sz="3600" dirty="0"/>
              <a:t>سيهزم المسيح ضد المسيح (دا 11: 45)</a:t>
            </a:r>
            <a:endParaRPr lang="en-US" sz="3600" dirty="0"/>
          </a:p>
        </p:txBody>
      </p:sp>
    </p:spTree>
    <p:extLst>
      <p:ext uri="{BB962C8B-B14F-4D97-AF65-F5344CB8AC3E}">
        <p14:creationId xmlns:p14="http://schemas.microsoft.com/office/powerpoint/2010/main" val="33527547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3402821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Dan 12v7 Michael Archang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1800" y="115888"/>
            <a:ext cx="4068763" cy="765175"/>
          </a:xfrm>
        </p:spPr>
        <p:txBody>
          <a:bodyPr/>
          <a:lstStyle/>
          <a:p>
            <a:pPr algn="l">
              <a:defRPr/>
            </a:pPr>
            <a:r>
              <a:rPr lang="ar-JO" b="1" dirty="0"/>
              <a:t>دانيال 12: 7</a:t>
            </a:r>
            <a:endParaRPr lang="en-US" b="1" dirty="0"/>
          </a:p>
        </p:txBody>
      </p:sp>
    </p:spTree>
    <p:extLst>
      <p:ext uri="{BB962C8B-B14F-4D97-AF65-F5344CB8AC3E}">
        <p14:creationId xmlns:p14="http://schemas.microsoft.com/office/powerpoint/2010/main" val="26169418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7813"/>
            <a:ext cx="7859713" cy="847725"/>
          </a:xfrm>
          <a:solidFill>
            <a:srgbClr val="020101"/>
          </a:solidFill>
          <a:ln>
            <a:solidFill>
              <a:srgbClr val="FFFFFF"/>
            </a:solidFill>
          </a:ln>
        </p:spPr>
        <p:txBody>
          <a:bodyPr/>
          <a:lstStyle/>
          <a:p>
            <a:pPr eaLnBrk="1" hangingPunct="1">
              <a:defRPr/>
            </a:pPr>
            <a:r>
              <a:rPr lang="ar-JO" b="1" dirty="0">
                <a:solidFill>
                  <a:srgbClr val="FFFFFF"/>
                </a:solidFill>
                <a:latin typeface="Arial"/>
                <a:ea typeface="ＭＳ Ｐゴシック" charset="0"/>
                <a:cs typeface="Arial"/>
              </a:rPr>
              <a:t>دانيال 12 </a:t>
            </a:r>
            <a:endParaRPr lang="en-US" b="1" dirty="0">
              <a:solidFill>
                <a:srgbClr val="FFFFFF"/>
              </a:solidFill>
              <a:latin typeface="Arial"/>
              <a:ea typeface="ＭＳ Ｐゴシック" charset="0"/>
              <a:cs typeface="Arial"/>
            </a:endParaRPr>
          </a:p>
        </p:txBody>
      </p:sp>
      <p:sp>
        <p:nvSpPr>
          <p:cNvPr id="81203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543</a:t>
            </a:r>
            <a:endParaRPr lang="en-US" b="1" dirty="0">
              <a:solidFill>
                <a:srgbClr val="FFFFFF"/>
              </a:solidFill>
              <a:latin typeface="Arial" charset="0"/>
              <a:cs typeface="Arial" charset="0"/>
            </a:endParaRPr>
          </a:p>
        </p:txBody>
      </p:sp>
      <p:sp>
        <p:nvSpPr>
          <p:cNvPr id="5" name="Rectangle 3"/>
          <p:cNvSpPr txBox="1">
            <a:spLocks noChangeArrowheads="1"/>
          </p:cNvSpPr>
          <p:nvPr/>
        </p:nvSpPr>
        <p:spPr bwMode="auto">
          <a:xfrm>
            <a:off x="457200" y="1447800"/>
            <a:ext cx="8686800" cy="5105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lnSpc>
                <a:spcPct val="9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a:cs typeface="Arial"/>
              </a:rPr>
              <a:t>الرؤية التي أعطيت لدانيال ختمت إلى وقت النهاية</a:t>
            </a:r>
            <a:endParaRPr lang="en-US" sz="2800" b="1" dirty="0">
              <a:solidFill>
                <a:srgbClr val="FFFFFF"/>
              </a:solidFill>
              <a:effectLst>
                <a:outerShdw blurRad="38100" dist="38100" dir="2700000" algn="tl">
                  <a:srgbClr val="000000"/>
                </a:outerShdw>
              </a:effectLst>
              <a:latin typeface="Arial"/>
              <a:cs typeface="Arial"/>
            </a:endParaRPr>
          </a:p>
          <a:p>
            <a:pPr algn="r" defTabSz="914400" rtl="1" eaLnBrk="1" fontAlgn="base" hangingPunct="1">
              <a:lnSpc>
                <a:spcPct val="9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a:cs typeface="Arial"/>
              </a:rPr>
              <a:t>الضيقة العظيمة (دا 12: 1، مت 24: 21)</a:t>
            </a:r>
            <a:endParaRPr lang="en-US" sz="2800" b="1" dirty="0">
              <a:solidFill>
                <a:srgbClr val="FFFFFF"/>
              </a:solidFill>
              <a:effectLst>
                <a:outerShdw blurRad="38100" dist="38100" dir="2700000" algn="tl">
                  <a:srgbClr val="000000"/>
                </a:outerShdw>
              </a:effectLst>
              <a:latin typeface="Arial"/>
              <a:cs typeface="Arial"/>
            </a:endParaRPr>
          </a:p>
          <a:p>
            <a:pPr algn="r" defTabSz="914400" rtl="1" eaLnBrk="1" fontAlgn="base" hangingPunct="1">
              <a:lnSpc>
                <a:spcPct val="9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a:cs typeface="Arial"/>
              </a:rPr>
              <a:t>بعد ذلك =&gt; القيامة</a:t>
            </a:r>
            <a:endParaRPr lang="en-US" sz="2800" b="1" dirty="0">
              <a:solidFill>
                <a:srgbClr val="FFFFFF"/>
              </a:solidFill>
              <a:effectLst>
                <a:outerShdw blurRad="38100" dist="38100" dir="2700000" algn="tl">
                  <a:srgbClr val="000000"/>
                </a:outerShdw>
              </a:effectLst>
              <a:latin typeface="Arial"/>
              <a:cs typeface="Arial"/>
            </a:endParaRPr>
          </a:p>
          <a:p>
            <a:pPr algn="r" defTabSz="914400" rtl="1" eaLnBrk="1" fontAlgn="base" hangingPunct="1">
              <a:lnSpc>
                <a:spcPct val="9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a:cs typeface="Arial"/>
              </a:rPr>
              <a:t>الثبات حتى النهاية للحصول على البركة (مت 24: 14)</a:t>
            </a:r>
            <a:endParaRPr lang="en-US" sz="2800" b="1" dirty="0">
              <a:solidFill>
                <a:srgbClr val="FFFFFF"/>
              </a:solidFill>
              <a:effectLst>
                <a:outerShdw blurRad="38100" dist="38100" dir="2700000" algn="tl">
                  <a:srgbClr val="000000"/>
                </a:outerShdw>
              </a:effectLst>
              <a:latin typeface="Arial"/>
              <a:cs typeface="Arial"/>
            </a:endParaRPr>
          </a:p>
          <a:p>
            <a:pPr algn="r" defTabSz="914400" rtl="1" eaLnBrk="1" fontAlgn="base" hangingPunct="1">
              <a:lnSpc>
                <a:spcPct val="9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a:cs typeface="Arial"/>
              </a:rPr>
              <a:t>عندما سأل دانيال عن توقيت هذه الأحداث كان الرد :</a:t>
            </a:r>
            <a:endParaRPr lang="en-US" sz="2800" b="1" dirty="0">
              <a:solidFill>
                <a:srgbClr val="FFFFFF"/>
              </a:solidFill>
              <a:effectLst>
                <a:outerShdw blurRad="38100" dist="38100" dir="2700000" algn="tl">
                  <a:srgbClr val="000000"/>
                </a:outerShdw>
              </a:effectLst>
              <a:latin typeface="Arial"/>
              <a:cs typeface="Arial"/>
            </a:endParaRPr>
          </a:p>
          <a:p>
            <a:pPr lvl="1" algn="r" defTabSz="914400" rtl="1" eaLnBrk="1" fontAlgn="base" hangingPunct="1">
              <a:lnSpc>
                <a:spcPct val="90000"/>
              </a:lnSpc>
              <a:spcBef>
                <a:spcPct val="20000"/>
              </a:spcBef>
              <a:spcAft>
                <a:spcPct val="0"/>
              </a:spcAft>
              <a:buFontTx/>
              <a:buChar char="–"/>
              <a:defRPr/>
            </a:pPr>
            <a:r>
              <a:rPr lang="ar-JO" b="1" i="1" dirty="0">
                <a:solidFill>
                  <a:srgbClr val="FFFFFF"/>
                </a:solidFill>
                <a:effectLst>
                  <a:outerShdw blurRad="38100" dist="38100" dir="2700000" algn="tl">
                    <a:srgbClr val="000000"/>
                  </a:outerShdw>
                </a:effectLst>
                <a:latin typeface="Arial"/>
                <a:cs typeface="Arial"/>
              </a:rPr>
              <a:t>زمان و زمانين و نصف زمان (دا 7: 25، 12: 7، رؤ 11: 2، 13: 5، 12: 6 و 14) = سنة + سنتين+ نصف سنة = 5ر3 سنة</a:t>
            </a:r>
            <a:endParaRPr lang="en-US" b="1" dirty="0">
              <a:solidFill>
                <a:srgbClr val="FFFFFF"/>
              </a:solidFill>
              <a:effectLst>
                <a:outerShdw blurRad="38100" dist="38100" dir="2700000" algn="tl">
                  <a:srgbClr val="000000"/>
                </a:outerShdw>
              </a:effectLst>
              <a:latin typeface="Arial"/>
              <a:cs typeface="Arial"/>
            </a:endParaRPr>
          </a:p>
          <a:p>
            <a:pPr lvl="1" algn="r" defTabSz="914400" rtl="1" eaLnBrk="1" fontAlgn="base" hangingPunct="1">
              <a:lnSpc>
                <a:spcPct val="90000"/>
              </a:lnSpc>
              <a:spcBef>
                <a:spcPct val="20000"/>
              </a:spcBef>
              <a:spcAft>
                <a:spcPct val="0"/>
              </a:spcAft>
              <a:buFontTx/>
              <a:buChar char="–"/>
              <a:defRPr/>
            </a:pPr>
            <a:r>
              <a:rPr lang="ar-JO" b="1" dirty="0">
                <a:solidFill>
                  <a:srgbClr val="FFFFFF"/>
                </a:solidFill>
                <a:effectLst>
                  <a:outerShdw blurRad="38100" dist="38100" dir="2700000" algn="tl">
                    <a:srgbClr val="000000"/>
                  </a:outerShdw>
                </a:effectLst>
                <a:latin typeface="Arial"/>
                <a:cs typeface="Arial"/>
              </a:rPr>
              <a:t>النهاية، تكسر قوة إسرائيل (دا 12: 7، زك 14: 12-16، رؤ 19: 15-19)</a:t>
            </a:r>
            <a:endParaRPr lang="en-US" sz="2800" b="1" dirty="0">
              <a:solidFill>
                <a:srgbClr val="FFFFFF"/>
              </a:solidFill>
              <a:effectLst>
                <a:outerShdw blurRad="38100" dist="38100" dir="2700000" algn="tl">
                  <a:srgbClr val="000000"/>
                </a:outerShdw>
              </a:effectLst>
              <a:latin typeface="Arial"/>
              <a:cs typeface="Arial"/>
            </a:endParaRPr>
          </a:p>
          <a:p>
            <a:pPr algn="r" defTabSz="914400" rtl="1" eaLnBrk="1" fontAlgn="base" hangingPunct="1">
              <a:lnSpc>
                <a:spcPct val="9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a:cs typeface="Arial"/>
              </a:rPr>
              <a:t>ما هي 1290 و 1335 يوماً ؟؟؟</a:t>
            </a:r>
            <a:endParaRPr lang="en-US" sz="2800" b="1"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1382575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dissolve">
                                      <p:cBhvr>
                                        <p:cTn id="32" dur="500"/>
                                        <p:tgtEl>
                                          <p:spTgt spid="5">
                                            <p:txEl>
                                              <p:pRg st="4" end="4"/>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dissolve">
                                      <p:cBhvr>
                                        <p:cTn id="35" dur="500"/>
                                        <p:tgtEl>
                                          <p:spTgt spid="5">
                                            <p:txEl>
                                              <p:pRg st="5" end="5"/>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dissolve">
                                      <p:cBhvr>
                                        <p:cTn id="38" dur="500"/>
                                        <p:tgtEl>
                                          <p:spTgt spid="5">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Effect transition="in" filter="dissolve">
                                      <p:cBhvr>
                                        <p:cTn id="4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nimBg="1"/>
      <p:bldP spid="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68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376835" name="Rectangle 7"/>
          <p:cNvSpPr>
            <a:spLocks noGrp="1" noChangeArrowheads="1"/>
          </p:cNvSpPr>
          <p:nvPr>
            <p:ph type="title"/>
          </p:nvPr>
        </p:nvSpPr>
        <p:spPr>
          <a:xfrm>
            <a:off x="179388" y="115888"/>
            <a:ext cx="8348662" cy="792162"/>
          </a:xfrm>
          <a:solidFill>
            <a:schemeClr val="tx1"/>
          </a:solidFill>
        </p:spPr>
        <p:txBody>
          <a:bodyPr/>
          <a:lstStyle/>
          <a:p>
            <a:r>
              <a:rPr lang="ar-JO" b="1" dirty="0">
                <a:latin typeface="Arial" charset="0"/>
                <a:ea typeface="ＭＳ Ｐゴシック" charset="0"/>
              </a:rPr>
              <a:t>التسلسل الزمني للأسبوع السبعين</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6837" name="Text Box 14"/>
          <p:cNvSpPr txBox="1">
            <a:spLocks noChangeArrowheads="1"/>
          </p:cNvSpPr>
          <p:nvPr/>
        </p:nvSpPr>
        <p:spPr bwMode="auto">
          <a:xfrm>
            <a:off x="8472304"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333</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4"/>
            <a:ext cx="2335213" cy="658848"/>
            <a:chOff x="4324836" y="4941168"/>
            <a:chExt cx="2335396" cy="659581"/>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1260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3"/>
              <a:ext cx="1744799"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رؤ 11: 3، 12: 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740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مت 24: 30</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59"/>
            <a:ext cx="1008063" cy="389980"/>
            <a:chOff x="6804245" y="3717032"/>
            <a:chExt cx="1080120" cy="389565"/>
          </a:xfrm>
        </p:grpSpPr>
        <p:sp>
          <p:nvSpPr>
            <p:cNvPr id="103" name="Text Box 10"/>
            <p:cNvSpPr txBox="1">
              <a:spLocks noChangeArrowheads="1"/>
            </p:cNvSpPr>
            <p:nvPr/>
          </p:nvSpPr>
          <p:spPr bwMode="auto">
            <a:xfrm>
              <a:off x="6804245" y="3717032"/>
              <a:ext cx="1080120" cy="389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376878"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768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3768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81"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599014" y="4940473"/>
                <a:ext cx="1746086"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376882"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5" y="4940473"/>
                <a:ext cx="1744498"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83"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قطع العهد</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دا 9: 27أ</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3768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70" name="Group 96"/>
            <p:cNvGrpSpPr>
              <a:grpSpLocks/>
            </p:cNvGrpSpPr>
            <p:nvPr/>
          </p:nvGrpSpPr>
          <p:grpSpPr bwMode="auto">
            <a:xfrm>
              <a:off x="970034" y="3307953"/>
              <a:ext cx="1009720" cy="390071"/>
              <a:chOff x="6880741" y="3717677"/>
              <a:chExt cx="1080743" cy="390071"/>
            </a:xfrm>
          </p:grpSpPr>
          <p:sp>
            <p:nvSpPr>
              <p:cNvPr id="98" name="Text Box 10"/>
              <p:cNvSpPr txBox="1">
                <a:spLocks noChangeArrowheads="1"/>
              </p:cNvSpPr>
              <p:nvPr/>
            </p:nvSpPr>
            <p:spPr bwMode="auto">
              <a:xfrm>
                <a:off x="6880741" y="3717677"/>
                <a:ext cx="1080743" cy="390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71"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تعيين     الوحش</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رؤ 17: 13</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1" name="Text Box 10"/>
            <p:cNvSpPr txBox="1">
              <a:spLocks noChangeArrowheads="1"/>
            </p:cNvSpPr>
            <p:nvPr/>
          </p:nvSpPr>
          <p:spPr bwMode="auto">
            <a:xfrm>
              <a:off x="1246278" y="2677569"/>
              <a:ext cx="174478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376860"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المجيء الثاني</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3768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45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دا 12: 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86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اكتمال رجوع المسيح</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376864"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156552"/>
            <a:chOff x="2699792" y="1433435"/>
            <a:chExt cx="4032447" cy="4156736"/>
          </a:xfrm>
        </p:grpSpPr>
        <p:sp>
          <p:nvSpPr>
            <p:cNvPr id="376851" name="Text Box 10"/>
            <p:cNvSpPr txBox="1">
              <a:spLocks noChangeArrowheads="1"/>
            </p:cNvSpPr>
            <p:nvPr/>
          </p:nvSpPr>
          <p:spPr bwMode="auto">
            <a:xfrm>
              <a:off x="2699792" y="4941630"/>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إقامة المعاهدة</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دا 9: 27أ</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3768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1290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دا 12: 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433435"/>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منتصف الأسبوع</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376854"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6855"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376848"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4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مقتبسة من ج. دوايت بنتيكوست، كلية دالاس اللاهوتية، 1988</a:t>
            </a:r>
            <a:endPar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الضيقة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126" name="Rounded Rectangle 125"/>
          <p:cNvSpPr>
            <a:spLocks noChangeArrowheads="1"/>
          </p:cNvSpPr>
          <p:nvPr/>
        </p:nvSpPr>
        <p:spPr bwMode="auto">
          <a:xfrm>
            <a:off x="4211638" y="5373688"/>
            <a:ext cx="2447925" cy="51319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الضيقة العظيمة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475814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god rules over israel future">
            <a:extLst>
              <a:ext uri="{FF2B5EF4-FFF2-40B4-BE49-F238E27FC236}">
                <a16:creationId xmlns:a16="http://schemas.microsoft.com/office/drawing/2014/main" id="{4E00E48E-7719-4640-BC89-9027B7046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15"/>
          <a:stretch/>
        </p:blipFill>
        <p:spPr bwMode="auto">
          <a:xfrm>
            <a:off x="0" y="955343"/>
            <a:ext cx="9143998" cy="5898328"/>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250722" y="1670059"/>
            <a:ext cx="8878530" cy="707886"/>
          </a:xfrm>
          <a:prstGeom prst="rect">
            <a:avLst/>
          </a:prstGeom>
          <a:noFill/>
          <a:ln w="9525">
            <a:noFill/>
            <a:miter lim="800000"/>
            <a:headEnd/>
            <a:tailEnd/>
          </a:ln>
        </p:spPr>
        <p:txBody>
          <a:bodyPr wrap="square" anchor="ctr">
            <a:spAutoFit/>
          </a:bodyPr>
          <a:lstStyle/>
          <a:p>
            <a:pPr lvl="0" algn="ctr" defTabSz="914400" fontAlgn="base">
              <a:spcBef>
                <a:spcPct val="0"/>
              </a:spcBef>
              <a:spcAft>
                <a:spcPct val="0"/>
              </a:spcAft>
              <a:tabLst>
                <a:tab pos="342900" algn="l"/>
              </a:tabLst>
              <a:defRPr/>
            </a:pPr>
            <a:r>
              <a:rPr kumimoji="0" lang="ar-JO"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كن واثقاً أن الله لا يزال يسود على إسرائيل اليوم</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65765" cy="955343"/>
          </a:xfrm>
          <a:solidFill>
            <a:srgbClr val="000000"/>
          </a:solidFill>
        </p:spPr>
        <p:txBody>
          <a:bodyPr/>
          <a:lstStyle/>
          <a:p>
            <a:pPr eaLnBrk="1" hangingPunct="1">
              <a:defRPr/>
            </a:pPr>
            <a:r>
              <a:rPr lang="ar-JO" b="1" dirty="0">
                <a:solidFill>
                  <a:schemeClr val="tx1"/>
                </a:solidFill>
                <a:latin typeface="Arial" charset="0"/>
                <a:ea typeface="ＭＳ Ｐゴシック" charset="0"/>
                <a:cs typeface="Arial" charset="0"/>
              </a:rPr>
              <a:t>تطبيق دانيال 8-12</a:t>
            </a:r>
            <a:endParaRPr lang="en-US"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102077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 </a:t>
            </a:r>
            <a:r>
              <a:rPr lang="ar-JO" sz="5400" b="1" dirty="0">
                <a:effectLst>
                  <a:glow rad="127000">
                    <a:schemeClr val="tx1"/>
                  </a:glow>
                </a:effectLst>
                <a:latin typeface="Arial" charset="0"/>
                <a:ea typeface="ＭＳ Ｐゴシック" charset="0"/>
                <a:cs typeface="ＭＳ Ｐゴシック" charset="0"/>
              </a:rPr>
              <a:t> ماذا تحتاج أن تعرف لتكون </a:t>
            </a:r>
            <a:r>
              <a:rPr lang="ar-JO" sz="5400" b="1" dirty="0">
                <a:solidFill>
                  <a:srgbClr val="FFFF00"/>
                </a:solidFill>
                <a:effectLst>
                  <a:glow rad="127000">
                    <a:schemeClr val="tx1"/>
                  </a:glow>
                </a:effectLst>
                <a:latin typeface="Arial" charset="0"/>
                <a:ea typeface="ＭＳ Ｐゴシック" charset="0"/>
                <a:cs typeface="ＭＳ Ｐゴシック" charset="0"/>
              </a:rPr>
              <a:t>واثقاً </a:t>
            </a:r>
            <a:r>
              <a:rPr lang="ar-JO"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35840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4"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1026"/>
          <p:cNvSpPr>
            <a:spLocks noChangeArrowheads="1"/>
          </p:cNvSpPr>
          <p:nvPr/>
        </p:nvSpPr>
        <p:spPr bwMode="auto">
          <a:xfrm>
            <a:off x="-1" y="1846079"/>
            <a:ext cx="9143999" cy="1938992"/>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pPr>
            <a:r>
              <a:rPr lang="ar-JO" sz="4000" b="1" dirty="0">
                <a:effectLst>
                  <a:glow rad="101600">
                    <a:srgbClr val="000000">
                      <a:alpha val="75000"/>
                    </a:srgbClr>
                  </a:glow>
                  <a:outerShdw blurRad="50800" dist="76200" dir="2700000" algn="tl" rotWithShape="0">
                    <a:srgbClr val="000000"/>
                  </a:outerShdw>
                </a:effectLst>
                <a:latin typeface="Arial" charset="0"/>
                <a:ea typeface="宋体" charset="0"/>
                <a:cs typeface="Arial" charset="0"/>
              </a:rPr>
              <a:t>يمكن للمسبيين أن يثقوا بقوة في سيادة الله التي تظهر في مكافأة تقوى دانيال في بابل على الرغم من السبي (دان 1).</a:t>
            </a:r>
            <a:endParaRPr lang="en-US" altLang="zh-CN" sz="4000" b="1" dirty="0">
              <a:effectLst>
                <a:glow rad="101600">
                  <a:srgbClr val="000000">
                    <a:alpha val="75000"/>
                  </a:srgbClr>
                </a:glow>
                <a:outerShdw blurRad="50800" dist="76200" dir="2700000" algn="tl" rotWithShape="0">
                  <a:srgbClr val="000000"/>
                </a:outerShdw>
              </a:effectLst>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ar-JO" b="1" dirty="0">
                <a:solidFill>
                  <a:srgbClr val="FFFFFF"/>
                </a:solidFill>
                <a:effectLst>
                  <a:outerShdw blurRad="38100" dist="38100" dir="2700000" algn="tl">
                    <a:srgbClr val="000000"/>
                  </a:outerShdw>
                </a:effectLst>
                <a:latin typeface="Arial" charset="0"/>
                <a:cs typeface="Arial" charset="0"/>
              </a:rPr>
              <a:t>544أ</a:t>
            </a:r>
            <a:endParaRPr lang="en-US" b="1" dirty="0">
              <a:solidFill>
                <a:srgbClr val="FFFFFF"/>
              </a:solidFill>
              <a:effectLst>
                <a:outerShdw blurRad="38100" dist="38100" dir="2700000" algn="tl">
                  <a:srgbClr val="000000"/>
                </a:outerShdw>
              </a:effectLst>
              <a:latin typeface="Arial" charset="0"/>
              <a:cs typeface="Arial" charset="0"/>
            </a:endParaRPr>
          </a:p>
        </p:txBody>
      </p:sp>
      <p:sp>
        <p:nvSpPr>
          <p:cNvPr id="285700" name="Rectangle 1028"/>
          <p:cNvSpPr>
            <a:spLocks noGrp="1" noChangeArrowheads="1"/>
          </p:cNvSpPr>
          <p:nvPr>
            <p:ph type="title"/>
          </p:nvPr>
        </p:nvSpPr>
        <p:spPr>
          <a:xfrm>
            <a:off x="-36513" y="0"/>
            <a:ext cx="8208963" cy="914400"/>
          </a:xfrm>
          <a:solidFill>
            <a:srgbClr val="000000"/>
          </a:solidFill>
        </p:spPr>
        <p:txBody>
          <a:bodyPr/>
          <a:lstStyle/>
          <a:p>
            <a:pPr eaLnBrk="1" hangingPunct="1">
              <a:defRPr/>
            </a:pPr>
            <a:r>
              <a:rPr lang="ar-JO" b="1" dirty="0">
                <a:latin typeface="Arial" charset="0"/>
                <a:ea typeface="ＭＳ Ｐゴシック" charset="0"/>
                <a:cs typeface="Arial" charset="0"/>
              </a:rPr>
              <a:t>نقطة دانيال 1</a:t>
            </a:r>
            <a:endParaRPr lang="en-US" b="1" dirty="0">
              <a:latin typeface="Arial" charset="0"/>
              <a:ea typeface="ＭＳ Ｐゴシック" charset="0"/>
              <a:cs typeface="Arial" charset="0"/>
            </a:endParaRPr>
          </a:p>
        </p:txBody>
      </p:sp>
      <p:sp>
        <p:nvSpPr>
          <p:cNvPr id="5" name="Rectangle 1026"/>
          <p:cNvSpPr>
            <a:spLocks noChangeArrowheads="1"/>
          </p:cNvSpPr>
          <p:nvPr/>
        </p:nvSpPr>
        <p:spPr bwMode="auto">
          <a:xfrm>
            <a:off x="-36515" y="4625078"/>
            <a:ext cx="9116771" cy="708025"/>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ar-JO"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دانيال هو المسبي النموذجي</a:t>
            </a:r>
            <a:endPar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endParaRPr>
          </a:p>
        </p:txBody>
      </p:sp>
    </p:spTree>
    <p:extLst>
      <p:ext uri="{BB962C8B-B14F-4D97-AF65-F5344CB8AC3E}">
        <p14:creationId xmlns:p14="http://schemas.microsoft.com/office/powerpoint/2010/main" val="3659529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 </a:t>
            </a:r>
            <a:r>
              <a:rPr lang="ar-JO" sz="4800" b="1" dirty="0">
                <a:effectLst>
                  <a:glow rad="127000">
                    <a:schemeClr val="tx1"/>
                  </a:glow>
                </a:effectLst>
                <a:latin typeface="Arial" charset="0"/>
                <a:ea typeface="ＭＳ Ｐゴシック" charset="0"/>
                <a:cs typeface="ＭＳ Ｐゴシック" charset="0"/>
              </a:rPr>
              <a:t> الفكرة الرئيسية في دانيال</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FFFFFF"/>
                </a:solidFill>
                <a:effectLst>
                  <a:glow rad="127000">
                    <a:srgbClr val="000000"/>
                  </a:glow>
                </a:effectLst>
                <a:latin typeface="Arial" charset="0"/>
                <a:ea typeface="ＭＳ Ｐゴシック" charset="0"/>
                <a:cs typeface="ＭＳ Ｐゴシック" charset="0"/>
              </a:rPr>
              <a:t>الله </a:t>
            </a:r>
            <a:r>
              <a:rPr lang="ar-JO" sz="6000" b="1" dirty="0">
                <a:solidFill>
                  <a:srgbClr val="FFFF00"/>
                </a:solidFill>
                <a:effectLst>
                  <a:glow rad="127000">
                    <a:srgbClr val="000000"/>
                  </a:glow>
                </a:effectLst>
                <a:latin typeface="Arial" charset="0"/>
                <a:ea typeface="ＭＳ Ｐゴシック" charset="0"/>
                <a:cs typeface="ＭＳ Ｐゴシック" charset="0"/>
              </a:rPr>
              <a:t>يسيطر</a:t>
            </a:r>
            <a:r>
              <a:rPr lang="ar-JO" sz="6000" b="1" dirty="0">
                <a:solidFill>
                  <a:srgbClr val="FFFFFF"/>
                </a:solidFill>
                <a:effectLst>
                  <a:glow rad="127000">
                    <a:srgbClr val="000000"/>
                  </a:glow>
                </a:effectLst>
                <a:latin typeface="Arial" charset="0"/>
                <a:ea typeface="ＭＳ Ｐゴシック" charset="0"/>
                <a:cs typeface="ＭＳ Ｐゴシック" charset="0"/>
              </a:rPr>
              <a:t> على كل المستويات</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9212815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الله يسود </a:t>
            </a:r>
            <a:r>
              <a:rPr lang="ar-JO" sz="4800" b="1" dirty="0">
                <a:solidFill>
                  <a:srgbClr val="FFFF00"/>
                </a:solidFill>
                <a:effectLst>
                  <a:glow rad="127000">
                    <a:schemeClr val="tx1"/>
                  </a:glow>
                </a:effectLst>
                <a:latin typeface="Arial" charset="0"/>
                <a:ea typeface="ＭＳ Ｐゴシック" charset="0"/>
                <a:cs typeface="ＭＳ Ｐゴシック" charset="0"/>
              </a:rPr>
              <a:t>عليك</a:t>
            </a:r>
            <a:r>
              <a:rPr lang="ar-JO" sz="4800" b="1" dirty="0">
                <a:effectLst>
                  <a:glow rad="127000">
                    <a:schemeClr val="tx1"/>
                  </a:glow>
                </a:effectLst>
                <a:latin typeface="Arial" charset="0"/>
                <a:ea typeface="ＭＳ Ｐゴシック" charset="0"/>
                <a:cs typeface="ＭＳ Ｐゴシック" charset="0"/>
              </a:rPr>
              <a:t>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(دا 1)</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332839059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الله يسود على كل </a:t>
            </a:r>
            <a:r>
              <a:rPr lang="ar-JO" sz="4800" b="1" dirty="0">
                <a:solidFill>
                  <a:srgbClr val="FFFF00"/>
                </a:solidFill>
                <a:effectLst>
                  <a:glow rad="127000">
                    <a:schemeClr val="tx1"/>
                  </a:glow>
                </a:effectLst>
                <a:latin typeface="Arial" charset="0"/>
                <a:ea typeface="ＭＳ Ｐゴシック" charset="0"/>
                <a:cs typeface="ＭＳ Ｐゴシック" charset="0"/>
              </a:rPr>
              <a:t>الأمم</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(دا 2-7)</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36272161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9499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3. يسود الله على إسرائيل</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(دانيال</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8-12).</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Jerusalem | Tourist Jordan">
            <a:extLst>
              <a:ext uri="{FF2B5EF4-FFF2-40B4-BE49-F238E27FC236}">
                <a16:creationId xmlns:a16="http://schemas.microsoft.com/office/drawing/2014/main" id="{47DB35E6-6EEA-8642-8D3F-F6A29C1F0B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43260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ODLS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9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697163" y="188913"/>
            <a:ext cx="6122987" cy="2700337"/>
          </a:xfrm>
        </p:spPr>
        <p:txBody>
          <a:bodyPr/>
          <a:lstStyle/>
          <a:p>
            <a:pPr>
              <a:defRPr/>
            </a:pPr>
            <a:br>
              <a:rPr lang="en-US" dirty="0">
                <a:effectLst>
                  <a:glow rad="139700">
                    <a:schemeClr val="tx1"/>
                  </a:glow>
                </a:effectLst>
                <a:latin typeface="Arial" charset="0"/>
                <a:ea typeface="ＭＳ Ｐゴシック" charset="0"/>
                <a:cs typeface="Arial" charset="0"/>
              </a:rPr>
            </a:br>
            <a:r>
              <a:rPr lang="ar-JO" dirty="0">
                <a:effectLst>
                  <a:glow rad="139700">
                    <a:schemeClr val="tx1"/>
                  </a:glow>
                </a:effectLst>
                <a:latin typeface="Arial" charset="0"/>
                <a:ea typeface="ＭＳ Ｐゴシック" charset="0"/>
                <a:cs typeface="Arial" charset="0"/>
              </a:rPr>
              <a:t>دانيال هو سفر إيمان و شجاعة نابع من الله السيد</a:t>
            </a:r>
            <a:endParaRPr lang="en-US" dirty="0">
              <a:effectLst>
                <a:glow rad="1397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40214734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ar-JO" b="1" dirty="0">
                <a:effectLst/>
                <a:latin typeface="Arial" charset="0"/>
                <a:ea typeface="ＭＳ Ｐゴシック" charset="0"/>
                <a:cs typeface="ＭＳ Ｐゴシック" charset="0"/>
              </a:rPr>
              <a:t>التطبيق</a:t>
            </a:r>
            <a:endParaRPr lang="en-US" b="1" dirty="0">
              <a:effectLst/>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0" y="1693863"/>
            <a:ext cx="91440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charset="0"/>
              </a:rPr>
              <a:t>أدرك أن سيادة الله فوق كل سلطة في التاريخ</a:t>
            </a:r>
            <a:endParaRPr lang="en-US" sz="3200" b="1" dirty="0">
              <a:solidFill>
                <a:srgbClr val="FFFFFF"/>
              </a:solidFill>
              <a:effectLst>
                <a:glow rad="241300">
                  <a:srgbClr val="020101">
                    <a:alpha val="75000"/>
                  </a:srgbClr>
                </a:glow>
                <a:outerShdw blurRad="38100" dist="38100" dir="2700000" algn="tl">
                  <a:srgbClr val="000000"/>
                </a:outerShdw>
              </a:effectLst>
              <a:latin typeface="Arial" charset="0"/>
            </a:endParaRPr>
          </a:p>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charset="0"/>
              </a:rPr>
              <a:t>قاوم الشر بدون مساومة</a:t>
            </a:r>
            <a:endParaRPr lang="en-US" sz="3200" b="1" dirty="0">
              <a:solidFill>
                <a:srgbClr val="FFFFFF"/>
              </a:solidFill>
              <a:effectLst>
                <a:glow rad="241300">
                  <a:srgbClr val="020101">
                    <a:alpha val="75000"/>
                  </a:srgbClr>
                </a:glow>
                <a:outerShdw blurRad="38100" dist="38100" dir="2700000" algn="tl">
                  <a:srgbClr val="000000"/>
                </a:outerShdw>
              </a:effectLst>
              <a:latin typeface="Arial" charset="0"/>
            </a:endParaRPr>
          </a:p>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charset="0"/>
              </a:rPr>
              <a:t>ثق بالله لخلاصك النهائي حتى تثبت للنهاية (12: 2و3و12، رؤ 12: 11)</a:t>
            </a:r>
            <a:endParaRPr lang="en-US" sz="3200" b="1" dirty="0">
              <a:solidFill>
                <a:srgbClr val="FFFFFF"/>
              </a:solidFill>
              <a:effectLst>
                <a:glow rad="241300">
                  <a:srgbClr val="020101">
                    <a:alpha val="75000"/>
                  </a:srgbClr>
                </a:glow>
                <a:outerShdw blurRad="38100" dist="38100" dir="2700000" algn="tl">
                  <a:srgbClr val="000000"/>
                </a:outerShdw>
              </a:effectLst>
              <a:latin typeface="Arial" charset="0"/>
            </a:endParaRPr>
          </a:p>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charset="0"/>
              </a:rPr>
              <a:t>أطلب الله في الصلاة و التشفع</a:t>
            </a:r>
            <a:endParaRPr lang="en-US" sz="3200" b="1" dirty="0">
              <a:solidFill>
                <a:srgbClr val="FFFFFF"/>
              </a:solidFill>
              <a:effectLst>
                <a:glow rad="241300">
                  <a:srgbClr val="020101">
                    <a:alpha val="75000"/>
                  </a:srgbClr>
                </a:glow>
                <a:outerShdw blurRad="38100" dist="38100" dir="2700000" algn="tl">
                  <a:srgbClr val="000000"/>
                </a:outerShdw>
              </a:effectLst>
              <a:latin typeface="Arial" charset="0"/>
            </a:endParaRPr>
          </a:p>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charset="0"/>
              </a:rPr>
              <a:t>عش حياة تقية</a:t>
            </a:r>
            <a:endParaRPr lang="en-US" sz="3200" b="1" dirty="0">
              <a:solidFill>
                <a:srgbClr val="FFFFFF"/>
              </a:solidFill>
              <a:effectLst>
                <a:glow rad="241300">
                  <a:srgbClr val="020101">
                    <a:alpha val="75000"/>
                  </a:srgbClr>
                </a:glow>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790432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6476378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القديم</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582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eaLnBrk="0" hangingPunct="0"/>
            <a:endParaRPr lang="en-US" dirty="0">
              <a:solidFill>
                <a:srgbClr val="000000"/>
              </a:solidFill>
              <a:latin typeface="Comic Sans MS" charset="0"/>
            </a:endParaRPr>
          </a:p>
        </p:txBody>
      </p:sp>
      <p:graphicFrame>
        <p:nvGraphicFramePr>
          <p:cNvPr id="5" name="Table 4"/>
          <p:cNvGraphicFramePr>
            <a:graphicFrameLocks noGrp="1"/>
          </p:cNvGraphicFramePr>
          <p:nvPr/>
        </p:nvGraphicFramePr>
        <p:xfrm>
          <a:off x="1" y="44624"/>
          <a:ext cx="9108505" cy="6813377"/>
        </p:xfrm>
        <a:graphic>
          <a:graphicData uri="http://schemas.openxmlformats.org/drawingml/2006/table">
            <a:tbl>
              <a:tblPr/>
              <a:tblGrid>
                <a:gridCol w="890934">
                  <a:extLst>
                    <a:ext uri="{9D8B030D-6E8A-4147-A177-3AD203B41FA5}">
                      <a16:colId xmlns:a16="http://schemas.microsoft.com/office/drawing/2014/main" val="20000"/>
                    </a:ext>
                  </a:extLst>
                </a:gridCol>
                <a:gridCol w="797816">
                  <a:extLst>
                    <a:ext uri="{9D8B030D-6E8A-4147-A177-3AD203B41FA5}">
                      <a16:colId xmlns:a16="http://schemas.microsoft.com/office/drawing/2014/main" val="20001"/>
                    </a:ext>
                  </a:extLst>
                </a:gridCol>
                <a:gridCol w="870344">
                  <a:extLst>
                    <a:ext uri="{9D8B030D-6E8A-4147-A177-3AD203B41FA5}">
                      <a16:colId xmlns:a16="http://schemas.microsoft.com/office/drawing/2014/main" val="20002"/>
                    </a:ext>
                  </a:extLst>
                </a:gridCol>
                <a:gridCol w="797816">
                  <a:extLst>
                    <a:ext uri="{9D8B030D-6E8A-4147-A177-3AD203B41FA5}">
                      <a16:colId xmlns:a16="http://schemas.microsoft.com/office/drawing/2014/main" val="20003"/>
                    </a:ext>
                  </a:extLst>
                </a:gridCol>
                <a:gridCol w="725287">
                  <a:extLst>
                    <a:ext uri="{9D8B030D-6E8A-4147-A177-3AD203B41FA5}">
                      <a16:colId xmlns:a16="http://schemas.microsoft.com/office/drawing/2014/main" val="20004"/>
                    </a:ext>
                  </a:extLst>
                </a:gridCol>
                <a:gridCol w="652758">
                  <a:extLst>
                    <a:ext uri="{9D8B030D-6E8A-4147-A177-3AD203B41FA5}">
                      <a16:colId xmlns:a16="http://schemas.microsoft.com/office/drawing/2014/main" val="87033734"/>
                    </a:ext>
                  </a:extLst>
                </a:gridCol>
                <a:gridCol w="797816">
                  <a:extLst>
                    <a:ext uri="{9D8B030D-6E8A-4147-A177-3AD203B41FA5}">
                      <a16:colId xmlns:a16="http://schemas.microsoft.com/office/drawing/2014/main" val="3220415303"/>
                    </a:ext>
                  </a:extLst>
                </a:gridCol>
                <a:gridCol w="652758">
                  <a:extLst>
                    <a:ext uri="{9D8B030D-6E8A-4147-A177-3AD203B41FA5}">
                      <a16:colId xmlns:a16="http://schemas.microsoft.com/office/drawing/2014/main" val="20005"/>
                    </a:ext>
                  </a:extLst>
                </a:gridCol>
                <a:gridCol w="652758">
                  <a:extLst>
                    <a:ext uri="{9D8B030D-6E8A-4147-A177-3AD203B41FA5}">
                      <a16:colId xmlns:a16="http://schemas.microsoft.com/office/drawing/2014/main" val="20008"/>
                    </a:ext>
                  </a:extLst>
                </a:gridCol>
                <a:gridCol w="797816">
                  <a:extLst>
                    <a:ext uri="{9D8B030D-6E8A-4147-A177-3AD203B41FA5}">
                      <a16:colId xmlns:a16="http://schemas.microsoft.com/office/drawing/2014/main" val="20009"/>
                    </a:ext>
                  </a:extLst>
                </a:gridCol>
                <a:gridCol w="704762">
                  <a:extLst>
                    <a:ext uri="{9D8B030D-6E8A-4147-A177-3AD203B41FA5}">
                      <a16:colId xmlns:a16="http://schemas.microsoft.com/office/drawing/2014/main" val="20010"/>
                    </a:ext>
                  </a:extLst>
                </a:gridCol>
                <a:gridCol w="767640">
                  <a:extLst>
                    <a:ext uri="{9D8B030D-6E8A-4147-A177-3AD203B41FA5}">
                      <a16:colId xmlns:a16="http://schemas.microsoft.com/office/drawing/2014/main" val="20011"/>
                    </a:ext>
                  </a:extLst>
                </a:gridCol>
              </a:tblGrid>
              <a:tr h="525652">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charset="0"/>
                          <a:ea typeface="Times New Roman" charset="0"/>
                          <a:cs typeface="Arial" charset="0"/>
                        </a:rPr>
                        <a:t>سيادة الله الشاملة في زمن الأمم</a:t>
                      </a:r>
                      <a:endParaRPr kumimoji="0" lang="en-US" sz="28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Times New Roman" charset="0"/>
                          <a:cs typeface="Arial" charset="0"/>
                        </a:rPr>
                        <a:t>سيادة الله على اليهود</a:t>
                      </a:r>
                      <a:endParaRPr kumimoji="0" lang="en-US" sz="1800" b="1" i="0" u="none" strike="noStrike" cap="none" normalizeH="0" baseline="0" dirty="0">
                        <a:ln>
                          <a:noFill/>
                        </a:ln>
                        <a:solidFill>
                          <a:schemeClr val="bg1"/>
                        </a:solidFill>
                        <a:effectLst/>
                        <a:latin typeface="Arial" charset="0"/>
                        <a:ea typeface="Times New Roman"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Times New Roman" charset="0"/>
                          <a:cs typeface="Arial" charset="0"/>
                        </a:rPr>
                        <a:t>سيادة الله على الأمم</a:t>
                      </a:r>
                      <a:endParaRPr kumimoji="0" lang="en-US" sz="3600" b="1" i="0" u="none" strike="noStrike" cap="none" normalizeH="0" baseline="0" dirty="0">
                        <a:ln>
                          <a:noFill/>
                        </a:ln>
                        <a:solidFill>
                          <a:schemeClr val="bg1"/>
                        </a:solidFill>
                        <a:effectLst/>
                        <a:latin typeface="Arial" charset="0"/>
                        <a:ea typeface="Times New Roman"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Times New Roman" charset="0"/>
                          <a:cs typeface="Arial" charset="0"/>
                        </a:rPr>
                        <a:t>سيادة الله على حياة  دانيال</a:t>
                      </a:r>
                      <a:endParaRPr kumimoji="0" lang="en-US" sz="3600" b="1" i="0" u="none" strike="noStrike" cap="none" normalizeH="0" baseline="0" dirty="0">
                        <a:ln>
                          <a:noFill/>
                        </a:ln>
                        <a:solidFill>
                          <a:schemeClr val="bg1"/>
                        </a:solidFill>
                        <a:effectLst/>
                        <a:latin typeface="Arial" charset="0"/>
                        <a:ea typeface="Times New Roman"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الأصحاحات8-12</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الأصحاح2-7</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الأصحاح1</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Times New Roman" charset="0"/>
                          <a:cs typeface="Arial" charset="0"/>
                        </a:rPr>
                        <a:t>رؤى</a:t>
                      </a:r>
                      <a:endParaRPr kumimoji="0" lang="en-US" sz="2000" b="1" i="0" u="none" strike="noStrike" cap="none" normalizeH="0" baseline="0" dirty="0">
                        <a:ln>
                          <a:noFill/>
                        </a:ln>
                        <a:solidFill>
                          <a:schemeClr val="bg1"/>
                        </a:solidFill>
                        <a:effectLst/>
                        <a:latin typeface="Arial" charset="0"/>
                        <a:ea typeface="Times New Roman"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رؤى بأسلوب سردي</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سردي</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عبري</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آرامي</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عبري</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اسماء الله عند اليهود</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أسماء الله عند الأمم</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أسماء الله عند الأمم</a:t>
                      </a: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1117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ضمير المتكلم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000" b="1" i="0" u="none" strike="noStrike" cap="none" normalizeH="0" baseline="0" dirty="0">
                          <a:ln>
                            <a:noFill/>
                          </a:ln>
                          <a:solidFill>
                            <a:schemeClr val="bg1"/>
                          </a:solidFill>
                          <a:effectLst/>
                          <a:latin typeface="Arial" charset="0"/>
                          <a:ea typeface="ＭＳ Ｐゴシック" charset="0"/>
                          <a:cs typeface="Arial" charset="0"/>
                        </a:rPr>
                        <a:t>"</a:t>
                      </a:r>
                      <a:r>
                        <a:rPr kumimoji="0" lang="ar-JO" altLang="ja-JP" sz="2000" b="1" i="0" u="none" strike="noStrike" cap="none" normalizeH="0" baseline="0" dirty="0">
                          <a:ln>
                            <a:noFill/>
                          </a:ln>
                          <a:solidFill>
                            <a:schemeClr val="bg1"/>
                          </a:solidFill>
                          <a:effectLst/>
                          <a:latin typeface="Arial" charset="0"/>
                          <a:ea typeface="ＭＳ Ｐゴシック" charset="0"/>
                          <a:cs typeface="Arial" charset="0"/>
                        </a:rPr>
                        <a:t>أنا</a:t>
                      </a:r>
                      <a:r>
                        <a:rPr kumimoji="0" lang="en-US" altLang="ja-JP" sz="2000" b="1" i="0" u="none" strike="noStrike" cap="none" normalizeH="0" baseline="0" dirty="0">
                          <a:ln>
                            <a:noFill/>
                          </a:ln>
                          <a:solidFill>
                            <a:schemeClr val="bg1"/>
                          </a:solidFill>
                          <a:effectLst/>
                          <a:latin typeface="Arial" charset="0"/>
                          <a:ea typeface="ＭＳ Ｐゴシック" charset="0"/>
                          <a:cs typeface="Arial" charset="0"/>
                        </a:rPr>
                        <a:t>")</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("دانيال")</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("دانيال")</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الملاك يقدم تفسير لحلم دانيال</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دانيال يفسر الحلم للملك</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النموذج الذي قدمه دانيال</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مستقبل إسرائيل</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الملوك</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الصور </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دانيال الإنسان</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91438">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الفترة مابين العهدين إالى الضيقة</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10-12</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الرجوع إلى السبعون</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9</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مادي وفارس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إلى اليونان</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8</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الجميع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الوحوش</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داريوس</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6</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الأسود</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بلشصّر</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الوليمة</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نبوخدنصّر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السبيّ</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الذهب</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الأتون</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التنوع</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الترقيّة</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charset="0"/>
                          <a:ea typeface="ＭＳ Ｐゴシック" charset="0"/>
                          <a:cs typeface="Arial" charset="0"/>
                        </a:rPr>
                        <a:t>المديح</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ＭＳ Ｐゴシック" charset="0"/>
                          <a:cs typeface="Arial" charset="0"/>
                        </a:rPr>
                        <a:t>1: 17-21</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charset="0"/>
                          <a:ea typeface="Times New Roman" charset="0"/>
                          <a:cs typeface="Arial" charset="0"/>
                        </a:rPr>
                        <a:t>الطعام</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ea typeface="Times New Roman" charset="0"/>
                          <a:cs typeface="Arial" charset="0"/>
                        </a:rPr>
                        <a:t> </a:t>
                      </a:r>
                      <a:r>
                        <a:rPr kumimoji="0" lang="ar-JO" sz="1400" b="1" i="0" u="none" strike="noStrike" cap="none" normalizeH="0" baseline="0" dirty="0">
                          <a:ln>
                            <a:noFill/>
                          </a:ln>
                          <a:solidFill>
                            <a:schemeClr val="bg1"/>
                          </a:solidFill>
                          <a:effectLst/>
                          <a:latin typeface="Arial" charset="0"/>
                          <a:ea typeface="Times New Roman" charset="0"/>
                          <a:cs typeface="Arial" charset="0"/>
                        </a:rPr>
                        <a:t>1:8-16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السبي</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1: 1-7</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بابل</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Times New Roman" charset="0"/>
                          <a:cs typeface="Arial" charset="0"/>
                        </a:rPr>
                        <a:t>605-536 ق.م</a:t>
                      </a:r>
                      <a:endParaRPr kumimoji="0" lang="en-US" sz="28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4624"/>
            <a:ext cx="8991600" cy="548640"/>
          </a:xfrm>
          <a:prstGeom prst="ellipse">
            <a:avLst/>
          </a:prstGeom>
          <a:noFill/>
          <a:ln w="381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Comic Sans MS" charset="0"/>
            </a:endParaRPr>
          </a:p>
        </p:txBody>
      </p:sp>
      <p:sp>
        <p:nvSpPr>
          <p:cNvPr id="477255" name="Title 7"/>
          <p:cNvSpPr>
            <a:spLocks noGrp="1"/>
          </p:cNvSpPr>
          <p:nvPr>
            <p:ph type="title"/>
          </p:nvPr>
        </p:nvSpPr>
        <p:spPr>
          <a:xfrm>
            <a:off x="152399" y="73014"/>
            <a:ext cx="2446040" cy="375267"/>
          </a:xfrm>
          <a:solidFill>
            <a:schemeClr val="accent6">
              <a:lumMod val="75000"/>
            </a:schemeClr>
          </a:solidFill>
        </p:spPr>
        <p:txBody>
          <a:bodyPr/>
          <a:lstStyle/>
          <a:p>
            <a:r>
              <a:rPr lang="ar-JO" sz="2800" dirty="0">
                <a:solidFill>
                  <a:srgbClr val="FFFFFF"/>
                </a:solidFill>
                <a:latin typeface="Arial" charset="0"/>
                <a:ea typeface="ＭＳ Ｐゴシック" charset="0"/>
                <a:cs typeface="Arial" charset="0"/>
              </a:rPr>
              <a:t>مخطط سفر دانيال </a:t>
            </a:r>
            <a:endParaRPr lang="en-US" sz="2800" dirty="0">
              <a:solidFill>
                <a:srgbClr val="FFFFFF"/>
              </a:solidFill>
              <a:latin typeface="Arial" charset="0"/>
              <a:ea typeface="ＭＳ Ｐゴシック" charset="0"/>
              <a:cs typeface="Arial" charset="0"/>
            </a:endParaRPr>
          </a:p>
        </p:txBody>
      </p:sp>
      <p:sp>
        <p:nvSpPr>
          <p:cNvPr id="477256" name="TextBox 9"/>
          <p:cNvSpPr txBox="1">
            <a:spLocks noChangeArrowheads="1"/>
          </p:cNvSpPr>
          <p:nvPr/>
        </p:nvSpPr>
        <p:spPr bwMode="auto">
          <a:xfrm>
            <a:off x="8445500" y="44624"/>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dirty="0">
                <a:solidFill>
                  <a:srgbClr val="FFFFFF"/>
                </a:solidFill>
                <a:latin typeface="Arial" charset="0"/>
                <a:cs typeface="Arial" charset="0"/>
              </a:rPr>
              <a:t>532</a:t>
            </a: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AB017205-62DB-697E-3B8B-026F105DD0EC}"/>
              </a:ext>
            </a:extLst>
          </p:cNvPr>
          <p:cNvSpPr>
            <a:spLocks noChangeArrowheads="1"/>
          </p:cNvSpPr>
          <p:nvPr/>
        </p:nvSpPr>
        <p:spPr bwMode="auto">
          <a:xfrm>
            <a:off x="-14288" y="0"/>
            <a:ext cx="9158287" cy="6858000"/>
          </a:xfrm>
          <a:prstGeom prst="rect">
            <a:avLst/>
          </a:prstGeom>
          <a:pattFill prst="pct80">
            <a:fgClr>
              <a:schemeClr val="bg2"/>
            </a:fgClr>
            <a:bgClr>
              <a:schemeClr val="bg1"/>
            </a:bgClr>
          </a:patt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51" name="Freeform 3"/>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72"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73"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74" name="Text Box 6"/>
          <p:cNvSpPr txBox="1">
            <a:spLocks noChangeArrowheads="1"/>
          </p:cNvSpPr>
          <p:nvPr/>
        </p:nvSpPr>
        <p:spPr bwMode="auto">
          <a:xfrm>
            <a:off x="152400" y="3124200"/>
            <a:ext cx="1828800" cy="646331"/>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البحر الأبيض المتوسط</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75" name="Text Box 7"/>
          <p:cNvSpPr txBox="1">
            <a:spLocks noChangeArrowheads="1"/>
          </p:cNvSpPr>
          <p:nvPr/>
        </p:nvSpPr>
        <p:spPr bwMode="auto">
          <a:xfrm>
            <a:off x="2438400" y="3352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سوريا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76" name="Text Box 8"/>
          <p:cNvSpPr txBox="1">
            <a:spLocks noChangeArrowheads="1"/>
          </p:cNvSpPr>
          <p:nvPr/>
        </p:nvSpPr>
        <p:spPr bwMode="auto">
          <a:xfrm>
            <a:off x="0" y="5791200"/>
            <a:ext cx="14478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مصر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0057" name="Freeform 9"/>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58" name="Freeform 10"/>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54667" name="Group 11"/>
          <p:cNvGrpSpPr>
            <a:grpSpLocks/>
          </p:cNvGrpSpPr>
          <p:nvPr/>
        </p:nvGrpSpPr>
        <p:grpSpPr bwMode="auto">
          <a:xfrm>
            <a:off x="3330575" y="1193800"/>
            <a:ext cx="5203825" cy="4292600"/>
            <a:chOff x="2002" y="992"/>
            <a:chExt cx="3278" cy="2704"/>
          </a:xfrm>
        </p:grpSpPr>
        <p:sp>
          <p:nvSpPr>
            <p:cNvPr id="130085" name="Freeform 12"/>
            <p:cNvSpPr>
              <a:spLocks/>
            </p:cNvSpPr>
            <p:nvPr/>
          </p:nvSpPr>
          <p:spPr bwMode="auto">
            <a:xfrm>
              <a:off x="3474" y="1152"/>
              <a:ext cx="1806" cy="2544"/>
            </a:xfrm>
            <a:custGeom>
              <a:avLst/>
              <a:gdLst>
                <a:gd name="T0" fmla="*/ 6906 w 1556"/>
                <a:gd name="T1" fmla="*/ 21022 h 2012"/>
                <a:gd name="T2" fmla="*/ 5983 w 1556"/>
                <a:gd name="T3" fmla="*/ 19933 h 2012"/>
                <a:gd name="T4" fmla="*/ 5584 w 1556"/>
                <a:gd name="T5" fmla="*/ 19313 h 2012"/>
                <a:gd name="T6" fmla="*/ 5522 w 1556"/>
                <a:gd name="T7" fmla="*/ 18080 h 2012"/>
                <a:gd name="T8" fmla="*/ 5326 w 1556"/>
                <a:gd name="T9" fmla="*/ 17769 h 2012"/>
                <a:gd name="T10" fmla="*/ 4932 w 1556"/>
                <a:gd name="T11" fmla="*/ 16996 h 2012"/>
                <a:gd name="T12" fmla="*/ 4732 w 1556"/>
                <a:gd name="T13" fmla="*/ 16063 h 2012"/>
                <a:gd name="T14" fmla="*/ 4340 w 1556"/>
                <a:gd name="T15" fmla="*/ 14523 h 2012"/>
                <a:gd name="T16" fmla="*/ 4276 w 1556"/>
                <a:gd name="T17" fmla="*/ 14053 h 2012"/>
                <a:gd name="T18" fmla="*/ 3875 w 1556"/>
                <a:gd name="T19" fmla="*/ 13587 h 2012"/>
                <a:gd name="T20" fmla="*/ 3221 w 1556"/>
                <a:gd name="T21" fmla="*/ 9561 h 2012"/>
                <a:gd name="T22" fmla="*/ 3018 w 1556"/>
                <a:gd name="T23" fmla="*/ 8960 h 2012"/>
                <a:gd name="T24" fmla="*/ 2894 w 1556"/>
                <a:gd name="T25" fmla="*/ 8484 h 2012"/>
                <a:gd name="T26" fmla="*/ 2495 w 1556"/>
                <a:gd name="T27" fmla="*/ 7861 h 2012"/>
                <a:gd name="T28" fmla="*/ 1778 w 1556"/>
                <a:gd name="T29" fmla="*/ 6623 h 2012"/>
                <a:gd name="T30" fmla="*/ 1447 w 1556"/>
                <a:gd name="T31" fmla="*/ 5701 h 2012"/>
                <a:gd name="T32" fmla="*/ 1185 w 1556"/>
                <a:gd name="T33" fmla="*/ 4146 h 2012"/>
                <a:gd name="T34" fmla="*/ 917 w 1556"/>
                <a:gd name="T35" fmla="*/ 3228 h 2012"/>
                <a:gd name="T36" fmla="*/ 590 w 1556"/>
                <a:gd name="T37" fmla="*/ 1529 h 2012"/>
                <a:gd name="T38" fmla="*/ 0 w 1556"/>
                <a:gd name="T39" fmla="*/ 436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86"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58382"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83"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84"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85" name="Text Box 17"/>
          <p:cNvSpPr txBox="1">
            <a:spLocks noChangeArrowheads="1"/>
          </p:cNvSpPr>
          <p:nvPr/>
        </p:nvSpPr>
        <p:spPr bwMode="auto">
          <a:xfrm>
            <a:off x="2057400" y="1371600"/>
            <a:ext cx="4191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التوسع غرباً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86" name="Freeform 18"/>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54673" name="Group 19"/>
          <p:cNvGrpSpPr>
            <a:grpSpLocks/>
          </p:cNvGrpSpPr>
          <p:nvPr/>
        </p:nvGrpSpPr>
        <p:grpSpPr bwMode="auto">
          <a:xfrm>
            <a:off x="2574925" y="4003675"/>
            <a:ext cx="168275" cy="1227138"/>
            <a:chOff x="1046" y="2763"/>
            <a:chExt cx="106" cy="773"/>
          </a:xfrm>
        </p:grpSpPr>
        <p:sp>
          <p:nvSpPr>
            <p:cNvPr id="130082" name="Freeform 20"/>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83" name="Freeform 21"/>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84" name="Freeform 22"/>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58391" name="Text Box 23"/>
          <p:cNvSpPr txBox="1">
            <a:spLocks noChangeArrowheads="1"/>
          </p:cNvSpPr>
          <p:nvPr/>
        </p:nvSpPr>
        <p:spPr bwMode="auto">
          <a:xfrm>
            <a:off x="2286000" y="3962400"/>
            <a:ext cx="12192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إسرائيل</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0067" name="Freeform 24"/>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3" name="Text Box 25"/>
          <p:cNvSpPr txBox="1">
            <a:spLocks noChangeArrowheads="1"/>
          </p:cNvSpPr>
          <p:nvPr/>
        </p:nvSpPr>
        <p:spPr bwMode="auto">
          <a:xfrm>
            <a:off x="8001000" y="5638800"/>
            <a:ext cx="1066800" cy="369332"/>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خليج فارس</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94"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5" name="AutoShape 27"/>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CCFF33"/>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6" name="Text Box 28"/>
          <p:cNvSpPr txBox="1">
            <a:spLocks noChangeArrowheads="1"/>
          </p:cNvSpPr>
          <p:nvPr/>
        </p:nvSpPr>
        <p:spPr bwMode="auto">
          <a:xfrm>
            <a:off x="2133600" y="4495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97" name="AutoShape 29"/>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8" name="Freeform 30"/>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9" name="Text Box 31"/>
          <p:cNvSpPr txBox="1">
            <a:spLocks noChangeArrowheads="1"/>
          </p:cNvSpPr>
          <p:nvPr/>
        </p:nvSpPr>
        <p:spPr bwMode="auto">
          <a:xfrm>
            <a:off x="4953000" y="3276600"/>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بابل</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400" name="Text Box 32"/>
          <p:cNvSpPr txBox="1">
            <a:spLocks noChangeArrowheads="1"/>
          </p:cNvSpPr>
          <p:nvPr/>
        </p:nvSpPr>
        <p:spPr bwMode="auto">
          <a:xfrm>
            <a:off x="4038600" y="4572000"/>
            <a:ext cx="1524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605 ق.م</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401" name="AutoShape 33"/>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402" name="Text Box 34"/>
          <p:cNvSpPr txBox="1">
            <a:spLocks noChangeArrowheads="1"/>
          </p:cNvSpPr>
          <p:nvPr/>
        </p:nvSpPr>
        <p:spPr bwMode="auto">
          <a:xfrm>
            <a:off x="5486400" y="1889125"/>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نينوى</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0078" name="Text Box 35"/>
          <p:cNvSpPr txBox="1">
            <a:spLocks noChangeArrowheads="1"/>
          </p:cNvSpPr>
          <p:nvPr/>
        </p:nvSpPr>
        <p:spPr bwMode="auto">
          <a:xfrm>
            <a:off x="8458200" y="76200"/>
            <a:ext cx="533400" cy="4000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404" name="Rectangle 36"/>
          <p:cNvSpPr>
            <a:spLocks noGrp="1" noChangeArrowheads="1"/>
          </p:cNvSpPr>
          <p:nvPr>
            <p:ph type="title" idx="4294967295"/>
          </p:nvPr>
        </p:nvSpPr>
        <p:spPr>
          <a:xfrm>
            <a:off x="762000" y="0"/>
            <a:ext cx="7772400" cy="1143000"/>
          </a:xfrm>
          <a:effectLst>
            <a:outerShdw blurRad="63500" dist="45791" dir="2021404" algn="ctr" rotWithShape="0">
              <a:schemeClr val="bg2">
                <a:alpha val="50000"/>
              </a:schemeClr>
            </a:outerShdw>
          </a:effectLst>
        </p:spPr>
        <p:txBody>
          <a:bodyPr/>
          <a:lstStyle/>
          <a:p>
            <a:pPr algn="ctr" eaLnBrk="1" hangingPunct="1">
              <a:defRPr/>
            </a:pPr>
            <a:r>
              <a:rPr lang="ar-JO" sz="4800" b="1" dirty="0">
                <a:solidFill>
                  <a:srgbClr val="CCFF33"/>
                </a:solidFill>
                <a:effectLst>
                  <a:outerShdw blurRad="38100" dist="38100" dir="2700000" algn="tl">
                    <a:srgbClr val="000000"/>
                  </a:outerShdw>
                </a:effectLst>
                <a:latin typeface="Arial" charset="0"/>
                <a:ea typeface="ＭＳ Ｐゴシック" charset="0"/>
                <a:cs typeface="Arial" charset="0"/>
              </a:rPr>
              <a:t>المملكة البابلية</a:t>
            </a:r>
            <a:endParaRPr lang="en-US" sz="4800" b="1" dirty="0">
              <a:solidFill>
                <a:srgbClr val="CCFF33"/>
              </a:solidFill>
              <a:effectLst>
                <a:outerShdw blurRad="38100" dist="38100" dir="2700000" algn="tl">
                  <a:srgbClr val="000000"/>
                </a:outerShdw>
              </a:effectLst>
              <a:latin typeface="Arial" charset="0"/>
              <a:ea typeface="ＭＳ Ｐゴシック" charset="0"/>
              <a:cs typeface="Arial" charset="0"/>
            </a:endParaRPr>
          </a:p>
        </p:txBody>
      </p:sp>
      <p:sp>
        <p:nvSpPr>
          <p:cNvPr id="58405" name="AutoShape 37"/>
          <p:cNvSpPr>
            <a:spLocks noChangeArrowheads="1"/>
          </p:cNvSpPr>
          <p:nvPr/>
        </p:nvSpPr>
        <p:spPr bwMode="auto">
          <a:xfrm>
            <a:off x="2895600" y="21336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406" name="Text Box 38"/>
          <p:cNvSpPr txBox="1">
            <a:spLocks noChangeArrowheads="1"/>
          </p:cNvSpPr>
          <p:nvPr/>
        </p:nvSpPr>
        <p:spPr bwMode="auto">
          <a:xfrm>
            <a:off x="2057400" y="2362200"/>
            <a:ext cx="28956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كركميش</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96131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839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58399"/>
                                        </p:tgtEl>
                                        <p:attrNameLst>
                                          <p:attrName>style.visibility</p:attrName>
                                        </p:attrNameLst>
                                      </p:cBhvr>
                                      <p:to>
                                        <p:strVal val="visible"/>
                                      </p:to>
                                    </p:set>
                                    <p:anim calcmode="lin" valueType="num">
                                      <p:cBhvr>
                                        <p:cTn id="10" dur="1000" fill="hold"/>
                                        <p:tgtEl>
                                          <p:spTgt spid="58399"/>
                                        </p:tgtEl>
                                        <p:attrNameLst>
                                          <p:attrName>ppt_w</p:attrName>
                                        </p:attrNameLst>
                                      </p:cBhvr>
                                      <p:tavLst>
                                        <p:tav tm="0">
                                          <p:val>
                                            <p:fltVal val="0"/>
                                          </p:val>
                                        </p:tav>
                                        <p:tav tm="100000">
                                          <p:val>
                                            <p:strVal val="#ppt_w"/>
                                          </p:val>
                                        </p:tav>
                                      </p:tavLst>
                                    </p:anim>
                                    <p:anim calcmode="lin" valueType="num">
                                      <p:cBhvr>
                                        <p:cTn id="11" dur="1000" fill="hold"/>
                                        <p:tgtEl>
                                          <p:spTgt spid="58399"/>
                                        </p:tgtEl>
                                        <p:attrNameLst>
                                          <p:attrName>ppt_h</p:attrName>
                                        </p:attrNameLst>
                                      </p:cBhvr>
                                      <p:tavLst>
                                        <p:tav tm="0">
                                          <p:val>
                                            <p:fltVal val="0"/>
                                          </p:val>
                                        </p:tav>
                                        <p:tav tm="100000">
                                          <p:val>
                                            <p:strVal val="#ppt_h"/>
                                          </p:val>
                                        </p:tav>
                                      </p:tavLst>
                                    </p:anim>
                                    <p:anim calcmode="lin" valueType="num">
                                      <p:cBhvr>
                                        <p:cTn id="12" dur="1000" fill="hold"/>
                                        <p:tgtEl>
                                          <p:spTgt spid="5839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8399"/>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58395"/>
                                        </p:tgtEl>
                                        <p:attrNameLst>
                                          <p:attrName>style.visibility</p:attrName>
                                        </p:attrNameLst>
                                      </p:cBhvr>
                                      <p:to>
                                        <p:strVal val="visible"/>
                                      </p:to>
                                    </p:set>
                                    <p:animEffect transition="in" filter="wipe(right)">
                                      <p:cBhvr>
                                        <p:cTn id="17" dur="500"/>
                                        <p:tgtEl>
                                          <p:spTgt spid="58395"/>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58401"/>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58402"/>
                                        </p:tgtEl>
                                        <p:attrNameLst>
                                          <p:attrName>style.visibility</p:attrName>
                                        </p:attrNameLst>
                                      </p:cBhvr>
                                      <p:to>
                                        <p:strVal val="visible"/>
                                      </p:to>
                                    </p:set>
                                    <p:anim calcmode="lin" valueType="num">
                                      <p:cBhvr>
                                        <p:cTn id="24" dur="1000" fill="hold"/>
                                        <p:tgtEl>
                                          <p:spTgt spid="58402"/>
                                        </p:tgtEl>
                                        <p:attrNameLst>
                                          <p:attrName>ppt_w</p:attrName>
                                        </p:attrNameLst>
                                      </p:cBhvr>
                                      <p:tavLst>
                                        <p:tav tm="0">
                                          <p:val>
                                            <p:fltVal val="0"/>
                                          </p:val>
                                        </p:tav>
                                        <p:tav tm="100000">
                                          <p:val>
                                            <p:strVal val="#ppt_w"/>
                                          </p:val>
                                        </p:tav>
                                      </p:tavLst>
                                    </p:anim>
                                    <p:anim calcmode="lin" valueType="num">
                                      <p:cBhvr>
                                        <p:cTn id="25" dur="1000" fill="hold"/>
                                        <p:tgtEl>
                                          <p:spTgt spid="58402"/>
                                        </p:tgtEl>
                                        <p:attrNameLst>
                                          <p:attrName>ppt_h</p:attrName>
                                        </p:attrNameLst>
                                      </p:cBhvr>
                                      <p:tavLst>
                                        <p:tav tm="0">
                                          <p:val>
                                            <p:fltVal val="0"/>
                                          </p:val>
                                        </p:tav>
                                        <p:tav tm="100000">
                                          <p:val>
                                            <p:strVal val="#ppt_h"/>
                                          </p:val>
                                        </p:tav>
                                      </p:tavLst>
                                    </p:anim>
                                    <p:anim calcmode="lin" valueType="num">
                                      <p:cBhvr>
                                        <p:cTn id="26" dur="1000" fill="hold"/>
                                        <p:tgtEl>
                                          <p:spTgt spid="5840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8402"/>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nodeType="afterEffect">
                                  <p:stCondLst>
                                    <p:cond delay="1000"/>
                                  </p:stCondLst>
                                  <p:childTnLst>
                                    <p:set>
                                      <p:cBhvr>
                                        <p:cTn id="30" dur="1" fill="hold">
                                          <p:stCondLst>
                                            <p:cond delay="0"/>
                                          </p:stCondLst>
                                        </p:cTn>
                                        <p:tgtEl>
                                          <p:spTgt spid="58398"/>
                                        </p:tgtEl>
                                        <p:attrNameLst>
                                          <p:attrName>style.visibility</p:attrName>
                                        </p:attrNameLst>
                                      </p:cBhvr>
                                      <p:to>
                                        <p:strVal val="visible"/>
                                      </p:to>
                                    </p:set>
                                    <p:animEffect transition="in" filter="box(out)">
                                      <p:cBhvr>
                                        <p:cTn id="31" dur="500"/>
                                        <p:tgtEl>
                                          <p:spTgt spid="58398"/>
                                        </p:tgtEl>
                                      </p:cBhvr>
                                    </p:animEffect>
                                  </p:childTnLst>
                                </p:cTn>
                              </p:par>
                            </p:childTnLst>
                          </p:cTn>
                        </p:par>
                        <p:par>
                          <p:cTn id="32" fill="hold" nodeType="afterGroup">
                            <p:stCondLst>
                              <p:cond delay="5000"/>
                            </p:stCondLst>
                            <p:childTnLst>
                              <p:par>
                                <p:cTn id="33" presetID="22" presetClass="entr" presetSubtype="2" fill="hold" nodeType="afterEffect">
                                  <p:stCondLst>
                                    <p:cond delay="0"/>
                                  </p:stCondLst>
                                  <p:childTnLst>
                                    <p:set>
                                      <p:cBhvr>
                                        <p:cTn id="34" dur="1" fill="hold">
                                          <p:stCondLst>
                                            <p:cond delay="0"/>
                                          </p:stCondLst>
                                        </p:cTn>
                                        <p:tgtEl>
                                          <p:spTgt spid="58382"/>
                                        </p:tgtEl>
                                        <p:attrNameLst>
                                          <p:attrName>style.visibility</p:attrName>
                                        </p:attrNameLst>
                                      </p:cBhvr>
                                      <p:to>
                                        <p:strVal val="visible"/>
                                      </p:to>
                                    </p:set>
                                    <p:animEffect transition="in" filter="wipe(right)">
                                      <p:cBhvr>
                                        <p:cTn id="35" dur="500"/>
                                        <p:tgtEl>
                                          <p:spTgt spid="58382"/>
                                        </p:tgtEl>
                                      </p:cBhvr>
                                    </p:animEffect>
                                  </p:childTnLst>
                                </p:cTn>
                              </p:par>
                            </p:childTnLst>
                          </p:cTn>
                        </p:par>
                        <p:par>
                          <p:cTn id="36" fill="hold" nodeType="afterGroup">
                            <p:stCondLst>
                              <p:cond delay="5500"/>
                            </p:stCondLst>
                            <p:childTnLst>
                              <p:par>
                                <p:cTn id="37" presetID="22" presetClass="entr" presetSubtype="2" fill="hold" nodeType="afterEffect">
                                  <p:stCondLst>
                                    <p:cond delay="1000"/>
                                  </p:stCondLst>
                                  <p:childTnLst>
                                    <p:set>
                                      <p:cBhvr>
                                        <p:cTn id="38" dur="1" fill="hold">
                                          <p:stCondLst>
                                            <p:cond delay="0"/>
                                          </p:stCondLst>
                                        </p:cTn>
                                        <p:tgtEl>
                                          <p:spTgt spid="58383"/>
                                        </p:tgtEl>
                                        <p:attrNameLst>
                                          <p:attrName>style.visibility</p:attrName>
                                        </p:attrNameLst>
                                      </p:cBhvr>
                                      <p:to>
                                        <p:strVal val="visible"/>
                                      </p:to>
                                    </p:set>
                                    <p:animEffect transition="in" filter="wipe(right)">
                                      <p:cBhvr>
                                        <p:cTn id="39" dur="500"/>
                                        <p:tgtEl>
                                          <p:spTgt spid="58383"/>
                                        </p:tgtEl>
                                      </p:cBhvr>
                                    </p:animEffect>
                                  </p:childTnLst>
                                </p:cTn>
                              </p:par>
                            </p:childTnLst>
                          </p:cTn>
                        </p:par>
                        <p:par>
                          <p:cTn id="40" fill="hold" nodeType="afterGroup">
                            <p:stCondLst>
                              <p:cond delay="7000"/>
                            </p:stCondLst>
                            <p:childTnLst>
                              <p:par>
                                <p:cTn id="41" presetID="22" presetClass="entr" presetSubtype="2" fill="hold" nodeType="afterEffect">
                                  <p:stCondLst>
                                    <p:cond delay="0"/>
                                  </p:stCondLst>
                                  <p:childTnLst>
                                    <p:set>
                                      <p:cBhvr>
                                        <p:cTn id="42" dur="1" fill="hold">
                                          <p:stCondLst>
                                            <p:cond delay="0"/>
                                          </p:stCondLst>
                                        </p:cTn>
                                        <p:tgtEl>
                                          <p:spTgt spid="58384"/>
                                        </p:tgtEl>
                                        <p:attrNameLst>
                                          <p:attrName>style.visibility</p:attrName>
                                        </p:attrNameLst>
                                      </p:cBhvr>
                                      <p:to>
                                        <p:strVal val="visible"/>
                                      </p:to>
                                    </p:set>
                                    <p:animEffect transition="in" filter="wipe(right)">
                                      <p:cBhvr>
                                        <p:cTn id="43" dur="500"/>
                                        <p:tgtEl>
                                          <p:spTgt spid="58384"/>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58385"/>
                                        </p:tgtEl>
                                        <p:attrNameLst>
                                          <p:attrName>style.visibility</p:attrName>
                                        </p:attrNameLst>
                                      </p:cBhvr>
                                      <p:to>
                                        <p:strVal val="visible"/>
                                      </p:to>
                                    </p:set>
                                    <p:animEffect transition="in" filter="blinds(horizontal)">
                                      <p:cBhvr>
                                        <p:cTn id="47" dur="500"/>
                                        <p:tgtEl>
                                          <p:spTgt spid="58385"/>
                                        </p:tgtEl>
                                      </p:cBhvr>
                                    </p:animEffect>
                                  </p:childTnLst>
                                </p:cTn>
                              </p:par>
                            </p:childTnLst>
                          </p:cTn>
                        </p:par>
                        <p:par>
                          <p:cTn id="48" fill="hold" nodeType="afterGroup">
                            <p:stCondLst>
                              <p:cond delay="8000"/>
                            </p:stCondLst>
                            <p:childTnLst>
                              <p:par>
                                <p:cTn id="49" presetID="9" presetClass="entr" presetSubtype="0" fill="hold" nodeType="afterEffect">
                                  <p:stCondLst>
                                    <p:cond delay="1000"/>
                                  </p:stCondLst>
                                  <p:childTnLst>
                                    <p:set>
                                      <p:cBhvr>
                                        <p:cTn id="50" dur="1" fill="hold">
                                          <p:stCondLst>
                                            <p:cond delay="0"/>
                                          </p:stCondLst>
                                        </p:cTn>
                                        <p:tgtEl>
                                          <p:spTgt spid="58372"/>
                                        </p:tgtEl>
                                        <p:attrNameLst>
                                          <p:attrName>style.visibility</p:attrName>
                                        </p:attrNameLst>
                                      </p:cBhvr>
                                      <p:to>
                                        <p:strVal val="visible"/>
                                      </p:to>
                                    </p:set>
                                    <p:animEffect transition="in" filter="dissolve">
                                      <p:cBhvr>
                                        <p:cTn id="51" dur="500"/>
                                        <p:tgtEl>
                                          <p:spTgt spid="58372"/>
                                        </p:tgtEl>
                                      </p:cBhvr>
                                    </p:animEffect>
                                  </p:childTnLst>
                                </p:cTn>
                              </p:par>
                            </p:childTnLst>
                          </p:cTn>
                        </p:par>
                        <p:par>
                          <p:cTn id="52" fill="hold" nodeType="afterGroup">
                            <p:stCondLst>
                              <p:cond delay="9500"/>
                            </p:stCondLst>
                            <p:childTnLst>
                              <p:par>
                                <p:cTn id="53" presetID="35" presetClass="entr" presetSubtype="0" fill="hold" grpId="0" nodeType="afterEffect">
                                  <p:stCondLst>
                                    <p:cond delay="0"/>
                                  </p:stCondLst>
                                  <p:childTnLst>
                                    <p:set>
                                      <p:cBhvr>
                                        <p:cTn id="54" dur="1" fill="hold">
                                          <p:stCondLst>
                                            <p:cond delay="0"/>
                                          </p:stCondLst>
                                        </p:cTn>
                                        <p:tgtEl>
                                          <p:spTgt spid="58405"/>
                                        </p:tgtEl>
                                        <p:attrNameLst>
                                          <p:attrName>style.visibility</p:attrName>
                                        </p:attrNameLst>
                                      </p:cBhvr>
                                      <p:to>
                                        <p:strVal val="visible"/>
                                      </p:to>
                                    </p:set>
                                    <p:animEffect transition="in" filter="fade">
                                      <p:cBhvr>
                                        <p:cTn id="55" dur="2000"/>
                                        <p:tgtEl>
                                          <p:spTgt spid="58405"/>
                                        </p:tgtEl>
                                      </p:cBhvr>
                                    </p:animEffect>
                                    <p:anim calcmode="lin" valueType="num">
                                      <p:cBhvr>
                                        <p:cTn id="56" dur="2000" fill="hold"/>
                                        <p:tgtEl>
                                          <p:spTgt spid="58405"/>
                                        </p:tgtEl>
                                        <p:attrNameLst>
                                          <p:attrName>style.rotation</p:attrName>
                                        </p:attrNameLst>
                                      </p:cBhvr>
                                      <p:tavLst>
                                        <p:tav tm="0">
                                          <p:val>
                                            <p:fltVal val="720"/>
                                          </p:val>
                                        </p:tav>
                                        <p:tav tm="100000">
                                          <p:val>
                                            <p:fltVal val="0"/>
                                          </p:val>
                                        </p:tav>
                                      </p:tavLst>
                                    </p:anim>
                                    <p:anim calcmode="lin" valueType="num">
                                      <p:cBhvr>
                                        <p:cTn id="57" dur="2000" fill="hold"/>
                                        <p:tgtEl>
                                          <p:spTgt spid="58405"/>
                                        </p:tgtEl>
                                        <p:attrNameLst>
                                          <p:attrName>ppt_h</p:attrName>
                                        </p:attrNameLst>
                                      </p:cBhvr>
                                      <p:tavLst>
                                        <p:tav tm="0">
                                          <p:val>
                                            <p:fltVal val="0"/>
                                          </p:val>
                                        </p:tav>
                                        <p:tav tm="100000">
                                          <p:val>
                                            <p:strVal val="#ppt_h"/>
                                          </p:val>
                                        </p:tav>
                                      </p:tavLst>
                                    </p:anim>
                                    <p:anim calcmode="lin" valueType="num">
                                      <p:cBhvr>
                                        <p:cTn id="58" dur="2000" fill="hold"/>
                                        <p:tgtEl>
                                          <p:spTgt spid="58405"/>
                                        </p:tgtEl>
                                        <p:attrNameLst>
                                          <p:attrName>ppt_w</p:attrName>
                                        </p:attrNameLst>
                                      </p:cBhvr>
                                      <p:tavLst>
                                        <p:tav tm="0">
                                          <p:val>
                                            <p:fltVal val="0"/>
                                          </p:val>
                                        </p:tav>
                                        <p:tav tm="100000">
                                          <p:val>
                                            <p:strVal val="#ppt_w"/>
                                          </p:val>
                                        </p:tav>
                                      </p:tavLst>
                                    </p:anim>
                                  </p:childTnLst>
                                </p:cTn>
                              </p:par>
                            </p:childTnLst>
                          </p:cTn>
                        </p:par>
                        <p:par>
                          <p:cTn id="59" fill="hold" nodeType="afterGroup">
                            <p:stCondLst>
                              <p:cond delay="11500"/>
                            </p:stCondLst>
                            <p:childTnLst>
                              <p:par>
                                <p:cTn id="60" presetID="35" presetClass="entr" presetSubtype="0" fill="hold" grpId="0" nodeType="afterEffect">
                                  <p:stCondLst>
                                    <p:cond delay="0"/>
                                  </p:stCondLst>
                                  <p:childTnLst>
                                    <p:set>
                                      <p:cBhvr>
                                        <p:cTn id="61" dur="1" fill="hold">
                                          <p:stCondLst>
                                            <p:cond delay="0"/>
                                          </p:stCondLst>
                                        </p:cTn>
                                        <p:tgtEl>
                                          <p:spTgt spid="58406"/>
                                        </p:tgtEl>
                                        <p:attrNameLst>
                                          <p:attrName>style.visibility</p:attrName>
                                        </p:attrNameLst>
                                      </p:cBhvr>
                                      <p:to>
                                        <p:strVal val="visible"/>
                                      </p:to>
                                    </p:set>
                                    <p:animEffect transition="in" filter="fade">
                                      <p:cBhvr>
                                        <p:cTn id="62" dur="2000"/>
                                        <p:tgtEl>
                                          <p:spTgt spid="58406"/>
                                        </p:tgtEl>
                                      </p:cBhvr>
                                    </p:animEffect>
                                    <p:anim calcmode="lin" valueType="num">
                                      <p:cBhvr>
                                        <p:cTn id="63" dur="2000" fill="hold"/>
                                        <p:tgtEl>
                                          <p:spTgt spid="58406"/>
                                        </p:tgtEl>
                                        <p:attrNameLst>
                                          <p:attrName>style.rotation</p:attrName>
                                        </p:attrNameLst>
                                      </p:cBhvr>
                                      <p:tavLst>
                                        <p:tav tm="0">
                                          <p:val>
                                            <p:fltVal val="720"/>
                                          </p:val>
                                        </p:tav>
                                        <p:tav tm="100000">
                                          <p:val>
                                            <p:fltVal val="0"/>
                                          </p:val>
                                        </p:tav>
                                      </p:tavLst>
                                    </p:anim>
                                    <p:anim calcmode="lin" valueType="num">
                                      <p:cBhvr>
                                        <p:cTn id="64" dur="2000" fill="hold"/>
                                        <p:tgtEl>
                                          <p:spTgt spid="58406"/>
                                        </p:tgtEl>
                                        <p:attrNameLst>
                                          <p:attrName>ppt_h</p:attrName>
                                        </p:attrNameLst>
                                      </p:cBhvr>
                                      <p:tavLst>
                                        <p:tav tm="0">
                                          <p:val>
                                            <p:fltVal val="0"/>
                                          </p:val>
                                        </p:tav>
                                        <p:tav tm="100000">
                                          <p:val>
                                            <p:strVal val="#ppt_h"/>
                                          </p:val>
                                        </p:tav>
                                      </p:tavLst>
                                    </p:anim>
                                    <p:anim calcmode="lin" valueType="num">
                                      <p:cBhvr>
                                        <p:cTn id="65" dur="2000" fill="hold"/>
                                        <p:tgtEl>
                                          <p:spTgt spid="58406"/>
                                        </p:tgtEl>
                                        <p:attrNameLst>
                                          <p:attrName>ppt_w</p:attrName>
                                        </p:attrNameLst>
                                      </p:cBhvr>
                                      <p:tavLst>
                                        <p:tav tm="0">
                                          <p:val>
                                            <p:fltVal val="0"/>
                                          </p:val>
                                        </p:tav>
                                        <p:tav tm="100000">
                                          <p:val>
                                            <p:strVal val="#ppt_w"/>
                                          </p:val>
                                        </p:tav>
                                      </p:tavLst>
                                    </p:anim>
                                  </p:childTnLst>
                                </p:cTn>
                              </p:par>
                            </p:childTnLst>
                          </p:cTn>
                        </p:par>
                        <p:par>
                          <p:cTn id="66" fill="hold" nodeType="afterGroup">
                            <p:stCondLst>
                              <p:cond delay="13500"/>
                            </p:stCondLst>
                            <p:childTnLst>
                              <p:par>
                                <p:cTn id="67" presetID="9" presetClass="entr" presetSubtype="0" fill="hold" grpId="0" nodeType="afterEffect">
                                  <p:stCondLst>
                                    <p:cond delay="0"/>
                                  </p:stCondLst>
                                  <p:childTnLst>
                                    <p:set>
                                      <p:cBhvr>
                                        <p:cTn id="68" dur="1" fill="hold">
                                          <p:stCondLst>
                                            <p:cond delay="0"/>
                                          </p:stCondLst>
                                        </p:cTn>
                                        <p:tgtEl>
                                          <p:spTgt spid="58375"/>
                                        </p:tgtEl>
                                        <p:attrNameLst>
                                          <p:attrName>style.visibility</p:attrName>
                                        </p:attrNameLst>
                                      </p:cBhvr>
                                      <p:to>
                                        <p:strVal val="visible"/>
                                      </p:to>
                                    </p:set>
                                    <p:animEffect transition="in" filter="dissolve">
                                      <p:cBhvr>
                                        <p:cTn id="69" dur="500"/>
                                        <p:tgtEl>
                                          <p:spTgt spid="58375"/>
                                        </p:tgtEl>
                                      </p:cBhvr>
                                    </p:animEffect>
                                  </p:childTnLst>
                                </p:cTn>
                              </p:par>
                            </p:childTnLst>
                          </p:cTn>
                        </p:par>
                        <p:par>
                          <p:cTn id="70" fill="hold" nodeType="afterGroup">
                            <p:stCondLst>
                              <p:cond delay="14000"/>
                            </p:stCondLst>
                            <p:childTnLst>
                              <p:par>
                                <p:cTn id="71" presetID="9" presetClass="entr" presetSubtype="0" fill="hold" nodeType="afterEffect">
                                  <p:stCondLst>
                                    <p:cond delay="1000"/>
                                  </p:stCondLst>
                                  <p:childTnLst>
                                    <p:set>
                                      <p:cBhvr>
                                        <p:cTn id="72" dur="1" fill="hold">
                                          <p:stCondLst>
                                            <p:cond delay="0"/>
                                          </p:stCondLst>
                                        </p:cTn>
                                        <p:tgtEl>
                                          <p:spTgt spid="58386"/>
                                        </p:tgtEl>
                                        <p:attrNameLst>
                                          <p:attrName>style.visibility</p:attrName>
                                        </p:attrNameLst>
                                      </p:cBhvr>
                                      <p:to>
                                        <p:strVal val="visible"/>
                                      </p:to>
                                    </p:set>
                                    <p:animEffect transition="in" filter="dissolve">
                                      <p:cBhvr>
                                        <p:cTn id="73" dur="500"/>
                                        <p:tgtEl>
                                          <p:spTgt spid="58386"/>
                                        </p:tgtEl>
                                      </p:cBhvr>
                                    </p:animEffect>
                                  </p:childTnLst>
                                </p:cTn>
                              </p:par>
                            </p:childTnLst>
                          </p:cTn>
                        </p:par>
                        <p:par>
                          <p:cTn id="74" fill="hold" nodeType="afterGroup">
                            <p:stCondLst>
                              <p:cond delay="15500"/>
                            </p:stCondLst>
                            <p:childTnLst>
                              <p:par>
                                <p:cTn id="75" presetID="9" presetClass="entr" presetSubtype="0" fill="hold" grpId="0" nodeType="afterEffect">
                                  <p:stCondLst>
                                    <p:cond delay="0"/>
                                  </p:stCondLst>
                                  <p:childTnLst>
                                    <p:set>
                                      <p:cBhvr>
                                        <p:cTn id="76" dur="1" fill="hold">
                                          <p:stCondLst>
                                            <p:cond delay="0"/>
                                          </p:stCondLst>
                                        </p:cTn>
                                        <p:tgtEl>
                                          <p:spTgt spid="58391"/>
                                        </p:tgtEl>
                                        <p:attrNameLst>
                                          <p:attrName>style.visibility</p:attrName>
                                        </p:attrNameLst>
                                      </p:cBhvr>
                                      <p:to>
                                        <p:strVal val="visible"/>
                                      </p:to>
                                    </p:set>
                                    <p:animEffect transition="in" filter="dissolve">
                                      <p:cBhvr>
                                        <p:cTn id="77" dur="500"/>
                                        <p:tgtEl>
                                          <p:spTgt spid="58391"/>
                                        </p:tgtEl>
                                      </p:cBhvr>
                                    </p:animEffect>
                                  </p:childTnLst>
                                </p:cTn>
                              </p:par>
                            </p:childTnLst>
                          </p:cTn>
                        </p:par>
                        <p:par>
                          <p:cTn id="78" fill="hold" nodeType="afterGroup">
                            <p:stCondLst>
                              <p:cond delay="16000"/>
                            </p:stCondLst>
                            <p:childTnLst>
                              <p:par>
                                <p:cTn id="79" presetID="9" presetClass="entr" presetSubtype="0" fill="hold" nodeType="afterEffect">
                                  <p:stCondLst>
                                    <p:cond delay="1000"/>
                                  </p:stCondLst>
                                  <p:childTnLst>
                                    <p:set>
                                      <p:cBhvr>
                                        <p:cTn id="80" dur="1" fill="hold">
                                          <p:stCondLst>
                                            <p:cond delay="0"/>
                                          </p:stCondLst>
                                        </p:cTn>
                                        <p:tgtEl>
                                          <p:spTgt spid="58373"/>
                                        </p:tgtEl>
                                        <p:attrNameLst>
                                          <p:attrName>style.visibility</p:attrName>
                                        </p:attrNameLst>
                                      </p:cBhvr>
                                      <p:to>
                                        <p:strVal val="visible"/>
                                      </p:to>
                                    </p:set>
                                    <p:animEffect transition="in" filter="dissolve">
                                      <p:cBhvr>
                                        <p:cTn id="81" dur="500"/>
                                        <p:tgtEl>
                                          <p:spTgt spid="58373"/>
                                        </p:tgtEl>
                                      </p:cBhvr>
                                    </p:animEffect>
                                  </p:childTnLst>
                                </p:cTn>
                              </p:par>
                            </p:childTnLst>
                          </p:cTn>
                        </p:par>
                        <p:par>
                          <p:cTn id="82" fill="hold" nodeType="afterGroup">
                            <p:stCondLst>
                              <p:cond delay="17500"/>
                            </p:stCondLst>
                            <p:childTnLst>
                              <p:par>
                                <p:cTn id="83" presetID="9" presetClass="entr" presetSubtype="0" fill="hold" grpId="0" nodeType="afterEffect">
                                  <p:stCondLst>
                                    <p:cond delay="0"/>
                                  </p:stCondLst>
                                  <p:childTnLst>
                                    <p:set>
                                      <p:cBhvr>
                                        <p:cTn id="84" dur="1" fill="hold">
                                          <p:stCondLst>
                                            <p:cond delay="0"/>
                                          </p:stCondLst>
                                        </p:cTn>
                                        <p:tgtEl>
                                          <p:spTgt spid="58396"/>
                                        </p:tgtEl>
                                        <p:attrNameLst>
                                          <p:attrName>style.visibility</p:attrName>
                                        </p:attrNameLst>
                                      </p:cBhvr>
                                      <p:to>
                                        <p:strVal val="visible"/>
                                      </p:to>
                                    </p:set>
                                    <p:animEffect transition="in" filter="dissolve">
                                      <p:cBhvr>
                                        <p:cTn id="85" dur="500"/>
                                        <p:tgtEl>
                                          <p:spTgt spid="58396"/>
                                        </p:tgtEl>
                                      </p:cBhvr>
                                    </p:animEffect>
                                  </p:childTnLst>
                                </p:cTn>
                              </p:par>
                            </p:childTnLst>
                          </p:cTn>
                        </p:par>
                        <p:par>
                          <p:cTn id="86" fill="hold" nodeType="afterGroup">
                            <p:stCondLst>
                              <p:cond delay="18000"/>
                            </p:stCondLst>
                            <p:childTnLst>
                              <p:par>
                                <p:cTn id="87" presetID="22" presetClass="entr" presetSubtype="8" fill="hold" grpId="0" nodeType="afterEffect">
                                  <p:stCondLst>
                                    <p:cond delay="2000"/>
                                  </p:stCondLst>
                                  <p:childTnLst>
                                    <p:set>
                                      <p:cBhvr>
                                        <p:cTn id="88" dur="1" fill="hold">
                                          <p:stCondLst>
                                            <p:cond delay="0"/>
                                          </p:stCondLst>
                                        </p:cTn>
                                        <p:tgtEl>
                                          <p:spTgt spid="58397"/>
                                        </p:tgtEl>
                                        <p:attrNameLst>
                                          <p:attrName>style.visibility</p:attrName>
                                        </p:attrNameLst>
                                      </p:cBhvr>
                                      <p:to>
                                        <p:strVal val="visible"/>
                                      </p:to>
                                    </p:set>
                                    <p:animEffect transition="in" filter="wipe(left)">
                                      <p:cBhvr>
                                        <p:cTn id="89" dur="500"/>
                                        <p:tgtEl>
                                          <p:spTgt spid="58397"/>
                                        </p:tgtEl>
                                      </p:cBhvr>
                                    </p:animEffect>
                                  </p:childTnLst>
                                </p:cTn>
                              </p:par>
                            </p:childTnLst>
                          </p:cTn>
                        </p:par>
                        <p:par>
                          <p:cTn id="90" fill="hold" nodeType="afterGroup">
                            <p:stCondLst>
                              <p:cond delay="20500"/>
                            </p:stCondLst>
                            <p:childTnLst>
                              <p:par>
                                <p:cTn id="91" presetID="9" presetClass="entr" presetSubtype="0" fill="hold" grpId="0" nodeType="afterEffect">
                                  <p:stCondLst>
                                    <p:cond delay="0"/>
                                  </p:stCondLst>
                                  <p:childTnLst>
                                    <p:set>
                                      <p:cBhvr>
                                        <p:cTn id="92" dur="1" fill="hold">
                                          <p:stCondLst>
                                            <p:cond delay="0"/>
                                          </p:stCondLst>
                                        </p:cTn>
                                        <p:tgtEl>
                                          <p:spTgt spid="58400"/>
                                        </p:tgtEl>
                                        <p:attrNameLst>
                                          <p:attrName>style.visibility</p:attrName>
                                        </p:attrNameLst>
                                      </p:cBhvr>
                                      <p:to>
                                        <p:strVal val="visible"/>
                                      </p:to>
                                    </p:set>
                                    <p:animEffect transition="in" filter="dissolve">
                                      <p:cBhvr>
                                        <p:cTn id="93" dur="500"/>
                                        <p:tgtEl>
                                          <p:spTgt spid="58400"/>
                                        </p:tgtEl>
                                      </p:cBhvr>
                                    </p:animEffect>
                                  </p:childTnLst>
                                </p:cTn>
                              </p:par>
                            </p:childTnLst>
                          </p:cTn>
                        </p:par>
                        <p:par>
                          <p:cTn id="94" fill="hold" nodeType="afterGroup">
                            <p:stCondLst>
                              <p:cond delay="21000"/>
                            </p:stCondLst>
                            <p:childTnLst>
                              <p:par>
                                <p:cTn id="95" presetID="1" presetClass="entr" presetSubtype="0" fill="hold" grpId="1" nodeType="afterEffect">
                                  <p:stCondLst>
                                    <p:cond delay="0"/>
                                  </p:stCondLst>
                                  <p:childTnLst>
                                    <p:set>
                                      <p:cBhvr>
                                        <p:cTn id="96" dur="1" fill="hold">
                                          <p:stCondLst>
                                            <p:cond delay="499"/>
                                          </p:stCondLst>
                                        </p:cTn>
                                        <p:tgtEl>
                                          <p:spTgt spid="58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autoUpdateAnimBg="0"/>
      <p:bldP spid="58385" grpId="0" autoUpdateAnimBg="0"/>
      <p:bldP spid="58391" grpId="0" autoUpdateAnimBg="0"/>
      <p:bldP spid="58394" grpId="0" animBg="1"/>
      <p:bldP spid="58396" grpId="0" autoUpdateAnimBg="0"/>
      <p:bldP spid="58397" grpId="0" animBg="1"/>
      <p:bldP spid="58399" grpId="0" autoUpdateAnimBg="0"/>
      <p:bldP spid="58400" grpId="0" autoUpdateAnimBg="0"/>
      <p:bldP spid="58401" grpId="0" animBg="1"/>
      <p:bldP spid="58402" grpId="0" autoUpdateAnimBg="0"/>
      <p:bldP spid="58405" grpId="0" animBg="1"/>
      <p:bldP spid="58405" grpId="1" animBg="1"/>
      <p:bldP spid="5840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Title 5"/>
          <p:cNvSpPr>
            <a:spLocks noGrp="1"/>
          </p:cNvSpPr>
          <p:nvPr>
            <p:ph type="title" idx="4294967295"/>
          </p:nvPr>
        </p:nvSpPr>
        <p:spPr>
          <a:xfrm>
            <a:off x="5724525" y="44450"/>
            <a:ext cx="3384550" cy="51133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br>
              <a:rPr lang="en-US" sz="3200" b="1" dirty="0">
                <a:effectLst/>
                <a:latin typeface="Arial" charset="0"/>
                <a:ea typeface="ＭＳ Ｐゴシック" charset="0"/>
              </a:rPr>
            </a:br>
            <a:r>
              <a:rPr lang="ar-JO" sz="3200" b="1" dirty="0">
                <a:effectLst/>
                <a:latin typeface="Arial" charset="0"/>
                <a:ea typeface="ＭＳ Ｐゴシック" charset="0"/>
              </a:rPr>
              <a:t>رجال وسيمون في دراسة الماجستير في جامعة بابل</a:t>
            </a:r>
            <a:endParaRPr lang="en-US" sz="3200" b="1" dirty="0">
              <a:effectLst/>
              <a:latin typeface="Arial" charset="0"/>
              <a:ea typeface="ＭＳ Ｐゴシック" charset="0"/>
            </a:endParaRPr>
          </a:p>
        </p:txBody>
      </p:sp>
      <p:pic>
        <p:nvPicPr>
          <p:cNvPr id="483330" name="Picture 1" descr="Daniel 1 refusing food.jpg"/>
          <p:cNvPicPr>
            <a:picLocks noChangeAspect="1"/>
          </p:cNvPicPr>
          <p:nvPr/>
        </p:nvPicPr>
        <p:blipFill rotWithShape="1">
          <a:blip r:embed="rId3">
            <a:extLst>
              <a:ext uri="{28A0092B-C50C-407E-A947-70E740481C1C}">
                <a14:useLocalDpi xmlns:a14="http://schemas.microsoft.com/office/drawing/2010/main"/>
              </a:ext>
            </a:extLst>
          </a:blip>
          <a:srcRect l="2420" b="1893"/>
          <a:stretch/>
        </p:blipFill>
        <p:spPr bwMode="auto">
          <a:xfrm>
            <a:off x="14720" y="68262"/>
            <a:ext cx="5585980" cy="674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970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7772400" cy="1143000"/>
          </a:xfrm>
        </p:spPr>
        <p:txBody>
          <a:bodyPr/>
          <a:lstStyle/>
          <a:p>
            <a:pPr eaLnBrk="1" hangingPunct="1">
              <a:defRPr/>
            </a:pPr>
            <a:r>
              <a:rPr lang="ar-JO" sz="3800" b="1" dirty="0">
                <a:latin typeface="Arial" charset="0"/>
                <a:ea typeface="ＭＳ Ｐゴシック" charset="0"/>
                <a:cs typeface="Arial" charset="0"/>
              </a:rPr>
              <a:t>أسماء دانيال و أصدقائه</a:t>
            </a:r>
            <a:endParaRPr lang="en-US" sz="3800" b="1" dirty="0">
              <a:latin typeface="Arial" charset="0"/>
              <a:ea typeface="ＭＳ Ｐゴシック" charset="0"/>
              <a:cs typeface="Arial" charset="0"/>
            </a:endParaRPr>
          </a:p>
        </p:txBody>
      </p:sp>
      <p:sp>
        <p:nvSpPr>
          <p:cNvPr id="485379" name="Rectangle 4"/>
          <p:cNvSpPr>
            <a:spLocks noChangeArrowheads="1"/>
          </p:cNvSpPr>
          <p:nvPr/>
        </p:nvSpPr>
        <p:spPr bwMode="auto">
          <a:xfrm>
            <a:off x="0" y="16303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8153" name="Rectangle 25"/>
          <p:cNvSpPr>
            <a:spLocks noChangeArrowheads="1"/>
          </p:cNvSpPr>
          <p:nvPr/>
        </p:nvSpPr>
        <p:spPr bwMode="auto">
          <a:xfrm>
            <a:off x="4414838" y="5116513"/>
            <a:ext cx="4652962" cy="1814512"/>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ar-JO" altLang="zh-CN" sz="3300" b="1" i="1" dirty="0">
                <a:solidFill>
                  <a:srgbClr val="FFFFFF"/>
                </a:solidFill>
                <a:effectLst>
                  <a:outerShdw blurRad="38100" dist="38100" dir="2700000" algn="tl">
                    <a:srgbClr val="000000"/>
                  </a:outerShdw>
                </a:effectLst>
                <a:latin typeface="Arial" charset="0"/>
                <a:ea typeface="宋体" charset="0"/>
                <a:cs typeface="Arial" charset="0"/>
              </a:rPr>
              <a:t>عبدنغو</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ar-JO" altLang="zh-CN" sz="2500" b="1" dirty="0">
                <a:solidFill>
                  <a:srgbClr val="FFFFFF"/>
                </a:solidFill>
                <a:effectLst>
                  <a:outerShdw blurRad="38100" dist="38100" dir="2700000" algn="tl">
                    <a:srgbClr val="000000"/>
                  </a:outerShdw>
                </a:effectLst>
                <a:latin typeface="Arial" charset="0"/>
                <a:ea typeface="宋体" charset="0"/>
                <a:cs typeface="Arial" charset="0"/>
              </a:rPr>
              <a:t>خادم نغو</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ar-JO" altLang="zh-CN" sz="2500" b="1" dirty="0">
                <a:solidFill>
                  <a:srgbClr val="FFFFFF"/>
                </a:solidFill>
                <a:effectLst>
                  <a:outerShdw blurRad="38100" dist="38100" dir="2700000" algn="tl">
                    <a:srgbClr val="000000"/>
                  </a:outerShdw>
                </a:effectLst>
                <a:latin typeface="Arial" charset="0"/>
                <a:ea typeface="宋体" charset="0"/>
                <a:cs typeface="Arial" charset="0"/>
              </a:rPr>
              <a:t>أو نبو أي الإله نبو</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52" name="Rectangle 24"/>
          <p:cNvSpPr>
            <a:spLocks noChangeArrowheads="1"/>
          </p:cNvSpPr>
          <p:nvPr/>
        </p:nvSpPr>
        <p:spPr bwMode="auto">
          <a:xfrm>
            <a:off x="152400" y="5116513"/>
            <a:ext cx="4262438" cy="1814512"/>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ar-JO" altLang="zh-CN" sz="3300" b="1" i="1" dirty="0">
                <a:solidFill>
                  <a:srgbClr val="FFFFFF"/>
                </a:solidFill>
                <a:effectLst>
                  <a:outerShdw blurRad="38100" dist="38100" dir="2700000" algn="tl">
                    <a:srgbClr val="000000"/>
                  </a:outerShdw>
                </a:effectLst>
                <a:latin typeface="Arial" charset="0"/>
                <a:ea typeface="宋体" charset="0"/>
                <a:cs typeface="Arial" charset="0"/>
              </a:rPr>
              <a:t>عزريا</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ar-JO" altLang="zh-CN" sz="2500" b="1" dirty="0">
                <a:solidFill>
                  <a:srgbClr val="FFFFFF"/>
                </a:solidFill>
                <a:effectLst>
                  <a:outerShdw blurRad="38100" dist="38100" dir="2700000" algn="tl">
                    <a:srgbClr val="000000"/>
                  </a:outerShdw>
                </a:effectLst>
                <a:latin typeface="Arial" charset="0"/>
                <a:ea typeface="宋体" charset="0"/>
                <a:cs typeface="Arial" charset="0"/>
              </a:rPr>
              <a:t>الرب يعين</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ar-JO" altLang="zh-CN" sz="2500" b="1" dirty="0">
                <a:solidFill>
                  <a:srgbClr val="FFFFFF"/>
                </a:solidFill>
                <a:effectLst>
                  <a:outerShdw blurRad="38100" dist="38100" dir="2700000" algn="tl">
                    <a:srgbClr val="000000"/>
                  </a:outerShdw>
                </a:effectLst>
                <a:latin typeface="Arial" charset="0"/>
                <a:ea typeface="宋体" charset="0"/>
                <a:cs typeface="Arial" charset="0"/>
              </a:rPr>
              <a:t>أو من يعينه الرب</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51" name="Rectangle 23"/>
          <p:cNvSpPr>
            <a:spLocks noChangeArrowheads="1"/>
          </p:cNvSpPr>
          <p:nvPr/>
        </p:nvSpPr>
        <p:spPr bwMode="auto">
          <a:xfrm>
            <a:off x="4414838" y="4097338"/>
            <a:ext cx="4652962"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ar-JO" altLang="zh-CN" sz="3300" b="1" i="1" dirty="0">
                <a:solidFill>
                  <a:srgbClr val="FFFFFF"/>
                </a:solidFill>
                <a:effectLst>
                  <a:outerShdw blurRad="38100" dist="38100" dir="2700000" algn="tl">
                    <a:srgbClr val="000000"/>
                  </a:outerShdw>
                </a:effectLst>
                <a:latin typeface="Arial" charset="0"/>
                <a:ea typeface="宋体" charset="0"/>
                <a:cs typeface="Arial" charset="0"/>
              </a:rPr>
              <a:t>ميشخ</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ar-JO" altLang="zh-CN" sz="2500" b="1" dirty="0">
                <a:solidFill>
                  <a:srgbClr val="FFFFFF"/>
                </a:solidFill>
                <a:effectLst>
                  <a:outerShdw blurRad="38100" dist="38100" dir="2700000" algn="tl">
                    <a:srgbClr val="000000"/>
                  </a:outerShdw>
                </a:effectLst>
                <a:latin typeface="Arial" charset="0"/>
                <a:ea typeface="宋体" charset="0"/>
                <a:cs typeface="Arial" charset="0"/>
              </a:rPr>
              <a:t>من هو آكو ؟</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50" name="Rectangle 22"/>
          <p:cNvSpPr>
            <a:spLocks noChangeArrowheads="1"/>
          </p:cNvSpPr>
          <p:nvPr/>
        </p:nvSpPr>
        <p:spPr bwMode="auto">
          <a:xfrm>
            <a:off x="152400" y="4097338"/>
            <a:ext cx="4262438"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ar-JO" altLang="zh-CN" sz="3300" b="1" i="1" dirty="0">
                <a:solidFill>
                  <a:srgbClr val="FFFFFF"/>
                </a:solidFill>
                <a:effectLst>
                  <a:outerShdw blurRad="38100" dist="38100" dir="2700000" algn="tl">
                    <a:srgbClr val="000000"/>
                  </a:outerShdw>
                </a:effectLst>
                <a:latin typeface="Arial" charset="0"/>
                <a:ea typeface="宋体" charset="0"/>
                <a:cs typeface="Arial" charset="0"/>
              </a:rPr>
              <a:t>ميشائيل</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ar-JO" altLang="zh-CN" sz="2500" b="1" dirty="0">
                <a:solidFill>
                  <a:srgbClr val="FFFFFF"/>
                </a:solidFill>
                <a:effectLst>
                  <a:outerShdw blurRad="38100" dist="38100" dir="2700000" algn="tl">
                    <a:srgbClr val="000000"/>
                  </a:outerShdw>
                </a:effectLst>
                <a:latin typeface="Arial" charset="0"/>
                <a:ea typeface="宋体" charset="0"/>
                <a:cs typeface="Arial" charset="0"/>
              </a:rPr>
              <a:t>من هو مثل الله ؟</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 "</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9" name="Rectangle 21"/>
          <p:cNvSpPr>
            <a:spLocks noChangeArrowheads="1"/>
          </p:cNvSpPr>
          <p:nvPr/>
        </p:nvSpPr>
        <p:spPr bwMode="auto">
          <a:xfrm>
            <a:off x="4414838" y="2681288"/>
            <a:ext cx="4652962" cy="1416050"/>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ar-JO" altLang="zh-CN" sz="3300" b="1" i="1" dirty="0">
                <a:solidFill>
                  <a:srgbClr val="FFFFFF"/>
                </a:solidFill>
                <a:effectLst>
                  <a:outerShdw blurRad="38100" dist="38100" dir="2700000" algn="tl">
                    <a:srgbClr val="000000"/>
                  </a:outerShdw>
                </a:effectLst>
                <a:latin typeface="Arial" charset="0"/>
                <a:ea typeface="宋体" charset="0"/>
                <a:cs typeface="Arial" charset="0"/>
              </a:rPr>
              <a:t>شدرخ</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ar-JO" altLang="zh-CN" sz="2500" b="1" dirty="0">
                <a:solidFill>
                  <a:srgbClr val="FFFFFF"/>
                </a:solidFill>
                <a:effectLst>
                  <a:outerShdw blurRad="38100" dist="38100" dir="2700000" algn="tl">
                    <a:srgbClr val="000000"/>
                  </a:outerShdw>
                </a:effectLst>
                <a:latin typeface="Arial" charset="0"/>
                <a:ea typeface="宋体" charset="0"/>
                <a:cs typeface="Arial" charset="0"/>
              </a:rPr>
              <a:t>قيادة آكو (إله القمر)</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8" name="Rectangle 20"/>
          <p:cNvSpPr>
            <a:spLocks noChangeArrowheads="1"/>
          </p:cNvSpPr>
          <p:nvPr/>
        </p:nvSpPr>
        <p:spPr bwMode="auto">
          <a:xfrm>
            <a:off x="152400" y="2681288"/>
            <a:ext cx="4262438" cy="1416050"/>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ar-JO" altLang="zh-CN" sz="3300" b="1" i="1" dirty="0">
                <a:solidFill>
                  <a:srgbClr val="FFFFFF"/>
                </a:solidFill>
                <a:effectLst>
                  <a:outerShdw blurRad="38100" dist="38100" dir="2700000" algn="tl">
                    <a:srgbClr val="000000"/>
                  </a:outerShdw>
                </a:effectLst>
                <a:latin typeface="Arial" charset="0"/>
                <a:ea typeface="宋体" charset="0"/>
                <a:cs typeface="Arial" charset="0"/>
              </a:rPr>
              <a:t>حننيا</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ar-JO" altLang="zh-CN" sz="2500" b="1" dirty="0">
                <a:solidFill>
                  <a:srgbClr val="FFFFFF"/>
                </a:solidFill>
                <a:effectLst>
                  <a:outerShdw blurRad="38100" dist="38100" dir="2700000" algn="tl">
                    <a:srgbClr val="000000"/>
                  </a:outerShdw>
                </a:effectLst>
                <a:latin typeface="Arial" charset="0"/>
                <a:ea typeface="宋体" charset="0"/>
                <a:cs typeface="Arial" charset="0"/>
              </a:rPr>
              <a:t>الرب حنّان</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7" name="Rectangle 19"/>
          <p:cNvSpPr>
            <a:spLocks noChangeArrowheads="1"/>
          </p:cNvSpPr>
          <p:nvPr/>
        </p:nvSpPr>
        <p:spPr bwMode="auto">
          <a:xfrm>
            <a:off x="4414838" y="1662113"/>
            <a:ext cx="4652962"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ar-JO" altLang="zh-CN" sz="3300" b="1" i="1" dirty="0">
                <a:solidFill>
                  <a:srgbClr val="FFFFFF"/>
                </a:solidFill>
                <a:effectLst>
                  <a:outerShdw blurRad="38100" dist="38100" dir="2700000" algn="tl">
                    <a:srgbClr val="000000"/>
                  </a:outerShdw>
                </a:effectLst>
                <a:latin typeface="Arial" charset="0"/>
                <a:ea typeface="宋体" charset="0"/>
                <a:cs typeface="Arial" charset="0"/>
              </a:rPr>
              <a:t>بلطشاصر</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ar-JO" altLang="zh-CN" sz="2500" b="1" dirty="0">
                <a:solidFill>
                  <a:srgbClr val="FFFFFF"/>
                </a:solidFill>
                <a:effectLst>
                  <a:outerShdw blurRad="38100" dist="38100" dir="2700000" algn="tl">
                    <a:srgbClr val="000000"/>
                  </a:outerShdw>
                </a:effectLst>
                <a:latin typeface="Arial" charset="0"/>
                <a:ea typeface="宋体" charset="0"/>
                <a:cs typeface="Arial" charset="0"/>
              </a:rPr>
              <a:t>يحمي بيل حياته</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6" name="Rectangle 18"/>
          <p:cNvSpPr>
            <a:spLocks noChangeArrowheads="1"/>
          </p:cNvSpPr>
          <p:nvPr/>
        </p:nvSpPr>
        <p:spPr bwMode="auto">
          <a:xfrm>
            <a:off x="152400" y="1662113"/>
            <a:ext cx="4262438"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ar-JO" altLang="zh-CN" sz="3300" b="1" i="1" dirty="0">
                <a:solidFill>
                  <a:srgbClr val="FFFFFF"/>
                </a:solidFill>
                <a:effectLst>
                  <a:outerShdw blurRad="38100" dist="38100" dir="2700000" algn="tl">
                    <a:srgbClr val="000000"/>
                  </a:outerShdw>
                </a:effectLst>
                <a:latin typeface="Arial" charset="0"/>
                <a:ea typeface="宋体" charset="0"/>
                <a:cs typeface="Arial" charset="0"/>
              </a:rPr>
              <a:t>دانيال</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ar-JO" altLang="zh-CN" sz="2500" b="1" dirty="0">
                <a:solidFill>
                  <a:srgbClr val="FFFFFF"/>
                </a:solidFill>
                <a:effectLst>
                  <a:outerShdw blurRad="38100" dist="38100" dir="2700000" algn="tl">
                    <a:srgbClr val="000000"/>
                  </a:outerShdw>
                </a:effectLst>
                <a:latin typeface="Arial" charset="0"/>
                <a:ea typeface="宋体" charset="0"/>
                <a:cs typeface="Arial" charset="0"/>
              </a:rPr>
              <a:t>الله هو قاضيّ</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5" name="Rectangle 17"/>
          <p:cNvSpPr>
            <a:spLocks noChangeArrowheads="1"/>
          </p:cNvSpPr>
          <p:nvPr/>
        </p:nvSpPr>
        <p:spPr bwMode="auto">
          <a:xfrm>
            <a:off x="4414838" y="914400"/>
            <a:ext cx="4652962" cy="747713"/>
          </a:xfrm>
          <a:prstGeom prst="rect">
            <a:avLst/>
          </a:prstGeom>
          <a:solidFill>
            <a:srgbClr val="000080"/>
          </a:solid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ar-JO" altLang="zh-CN" sz="3700" b="1" dirty="0">
                <a:solidFill>
                  <a:srgbClr val="FFFFFF"/>
                </a:solidFill>
                <a:effectLst>
                  <a:outerShdw blurRad="38100" dist="38100" dir="2700000" algn="tl">
                    <a:srgbClr val="000000"/>
                  </a:outerShdw>
                </a:effectLst>
                <a:latin typeface="Arial" charset="0"/>
                <a:ea typeface="宋体" charset="0"/>
                <a:cs typeface="Arial" charset="0"/>
              </a:rPr>
              <a:t>بابل</a:t>
            </a:r>
            <a:endParaRPr lang="en-US" altLang="zh-CN" sz="36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4" name="Rectangle 16"/>
          <p:cNvSpPr>
            <a:spLocks noChangeArrowheads="1"/>
          </p:cNvSpPr>
          <p:nvPr/>
        </p:nvSpPr>
        <p:spPr bwMode="auto">
          <a:xfrm>
            <a:off x="152400" y="914400"/>
            <a:ext cx="4262438" cy="747713"/>
          </a:xfrm>
          <a:prstGeom prst="rect">
            <a:avLst/>
          </a:prstGeom>
          <a:solidFill>
            <a:srgbClr val="000080"/>
          </a:solid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ar-JO" altLang="zh-CN" sz="3700" b="1" dirty="0">
                <a:solidFill>
                  <a:srgbClr val="FFFFFF"/>
                </a:solidFill>
                <a:effectLst>
                  <a:outerShdw blurRad="38100" dist="38100" dir="2700000" algn="tl">
                    <a:srgbClr val="000000"/>
                  </a:outerShdw>
                </a:effectLst>
                <a:latin typeface="Arial" charset="0"/>
                <a:ea typeface="宋体" charset="0"/>
                <a:cs typeface="Arial" charset="0"/>
              </a:rPr>
              <a:t>عبري</a:t>
            </a:r>
            <a:endParaRPr lang="en-US" altLang="zh-CN" sz="36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5390" name="Line 26"/>
          <p:cNvSpPr>
            <a:spLocks noChangeShapeType="1"/>
          </p:cNvSpPr>
          <p:nvPr/>
        </p:nvSpPr>
        <p:spPr bwMode="auto">
          <a:xfrm>
            <a:off x="152400" y="914400"/>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1" name="Line 27"/>
          <p:cNvSpPr>
            <a:spLocks noChangeShapeType="1"/>
          </p:cNvSpPr>
          <p:nvPr/>
        </p:nvSpPr>
        <p:spPr bwMode="auto">
          <a:xfrm>
            <a:off x="152400" y="6931025"/>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2" name="Line 28"/>
          <p:cNvSpPr>
            <a:spLocks noChangeShapeType="1"/>
          </p:cNvSpPr>
          <p:nvPr/>
        </p:nvSpPr>
        <p:spPr bwMode="auto">
          <a:xfrm>
            <a:off x="152400" y="914400"/>
            <a:ext cx="0" cy="6016625"/>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3" name="Line 29"/>
          <p:cNvSpPr>
            <a:spLocks noChangeShapeType="1"/>
          </p:cNvSpPr>
          <p:nvPr/>
        </p:nvSpPr>
        <p:spPr bwMode="auto">
          <a:xfrm>
            <a:off x="9067800" y="914400"/>
            <a:ext cx="0" cy="6016625"/>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4" name="Line 32"/>
          <p:cNvSpPr>
            <a:spLocks noChangeShapeType="1"/>
          </p:cNvSpPr>
          <p:nvPr/>
        </p:nvSpPr>
        <p:spPr bwMode="auto">
          <a:xfrm>
            <a:off x="152400" y="1662113"/>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5" name="Line 34"/>
          <p:cNvSpPr>
            <a:spLocks noChangeShapeType="1"/>
          </p:cNvSpPr>
          <p:nvPr/>
        </p:nvSpPr>
        <p:spPr bwMode="auto">
          <a:xfrm>
            <a:off x="4414838" y="914400"/>
            <a:ext cx="0" cy="6016625"/>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6" name="Line 38"/>
          <p:cNvSpPr>
            <a:spLocks noChangeShapeType="1"/>
          </p:cNvSpPr>
          <p:nvPr/>
        </p:nvSpPr>
        <p:spPr bwMode="auto">
          <a:xfrm>
            <a:off x="152400" y="2681288"/>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7" name="Line 46"/>
          <p:cNvSpPr>
            <a:spLocks noChangeShapeType="1"/>
          </p:cNvSpPr>
          <p:nvPr/>
        </p:nvSpPr>
        <p:spPr bwMode="auto">
          <a:xfrm>
            <a:off x="152400" y="4097338"/>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8" name="Line 54"/>
          <p:cNvSpPr>
            <a:spLocks noChangeShapeType="1"/>
          </p:cNvSpPr>
          <p:nvPr/>
        </p:nvSpPr>
        <p:spPr bwMode="auto">
          <a:xfrm>
            <a:off x="152400" y="5116513"/>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9" name="Rectangle 67"/>
          <p:cNvSpPr>
            <a:spLocks noChangeArrowheads="1"/>
          </p:cNvSpPr>
          <p:nvPr/>
        </p:nvSpPr>
        <p:spPr bwMode="auto">
          <a:xfrm>
            <a:off x="0" y="47704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85400" name="Text Box 68"/>
          <p:cNvSpPr txBox="1">
            <a:spLocks noChangeArrowheads="1"/>
          </p:cNvSpPr>
          <p:nvPr/>
        </p:nvSpPr>
        <p:spPr bwMode="auto">
          <a:xfrm>
            <a:off x="8153400" y="76200"/>
            <a:ext cx="990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544أ</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97026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46"/>
                                        </p:tgtEl>
                                        <p:attrNameLst>
                                          <p:attrName>style.visibility</p:attrName>
                                        </p:attrNameLst>
                                      </p:cBhvr>
                                      <p:to>
                                        <p:strVal val="visible"/>
                                      </p:to>
                                    </p:set>
                                    <p:animEffect transition="in" filter="fade">
                                      <p:cBhvr>
                                        <p:cTn id="7" dur="500"/>
                                        <p:tgtEl>
                                          <p:spTgt spid="48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7"/>
                                        </p:tgtEl>
                                        <p:attrNameLst>
                                          <p:attrName>style.visibility</p:attrName>
                                        </p:attrNameLst>
                                      </p:cBhvr>
                                      <p:to>
                                        <p:strVal val="visible"/>
                                      </p:to>
                                    </p:set>
                                    <p:animEffect transition="in" filter="fade">
                                      <p:cBhvr>
                                        <p:cTn id="12" dur="500"/>
                                        <p:tgtEl>
                                          <p:spTgt spid="481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48"/>
                                        </p:tgtEl>
                                        <p:attrNameLst>
                                          <p:attrName>style.visibility</p:attrName>
                                        </p:attrNameLst>
                                      </p:cBhvr>
                                      <p:to>
                                        <p:strVal val="visible"/>
                                      </p:to>
                                    </p:set>
                                    <p:animEffect transition="in" filter="fade">
                                      <p:cBhvr>
                                        <p:cTn id="17" dur="500"/>
                                        <p:tgtEl>
                                          <p:spTgt spid="481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149"/>
                                        </p:tgtEl>
                                        <p:attrNameLst>
                                          <p:attrName>style.visibility</p:attrName>
                                        </p:attrNameLst>
                                      </p:cBhvr>
                                      <p:to>
                                        <p:strVal val="visible"/>
                                      </p:to>
                                    </p:set>
                                    <p:animEffect transition="in" filter="fade">
                                      <p:cBhvr>
                                        <p:cTn id="22" dur="500"/>
                                        <p:tgtEl>
                                          <p:spTgt spid="4814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150"/>
                                        </p:tgtEl>
                                        <p:attrNameLst>
                                          <p:attrName>style.visibility</p:attrName>
                                        </p:attrNameLst>
                                      </p:cBhvr>
                                      <p:to>
                                        <p:strVal val="visible"/>
                                      </p:to>
                                    </p:set>
                                    <p:animEffect transition="in" filter="fade">
                                      <p:cBhvr>
                                        <p:cTn id="27" dur="500"/>
                                        <p:tgtEl>
                                          <p:spTgt spid="4815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151"/>
                                        </p:tgtEl>
                                        <p:attrNameLst>
                                          <p:attrName>style.visibility</p:attrName>
                                        </p:attrNameLst>
                                      </p:cBhvr>
                                      <p:to>
                                        <p:strVal val="visible"/>
                                      </p:to>
                                    </p:set>
                                    <p:animEffect transition="in" filter="fade">
                                      <p:cBhvr>
                                        <p:cTn id="32" dur="500"/>
                                        <p:tgtEl>
                                          <p:spTgt spid="481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152"/>
                                        </p:tgtEl>
                                        <p:attrNameLst>
                                          <p:attrName>style.visibility</p:attrName>
                                        </p:attrNameLst>
                                      </p:cBhvr>
                                      <p:to>
                                        <p:strVal val="visible"/>
                                      </p:to>
                                    </p:set>
                                    <p:animEffect transition="in" filter="fade">
                                      <p:cBhvr>
                                        <p:cTn id="37" dur="500"/>
                                        <p:tgtEl>
                                          <p:spTgt spid="481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153"/>
                                        </p:tgtEl>
                                        <p:attrNameLst>
                                          <p:attrName>style.visibility</p:attrName>
                                        </p:attrNameLst>
                                      </p:cBhvr>
                                      <p:to>
                                        <p:strVal val="visible"/>
                                      </p:to>
                                    </p:set>
                                    <p:animEffect transition="in" filter="fade">
                                      <p:cBhvr>
                                        <p:cTn id="42" dur="500"/>
                                        <p:tgtEl>
                                          <p:spTgt spid="48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3" grpId="0" autoUpdateAnimBg="0"/>
      <p:bldP spid="48152" grpId="0" autoUpdateAnimBg="0"/>
      <p:bldP spid="48151" grpId="0" autoUpdateAnimBg="0"/>
      <p:bldP spid="48150" grpId="0" autoUpdateAnimBg="0"/>
      <p:bldP spid="48149" grpId="0" autoUpdateAnimBg="0"/>
      <p:bldP spid="48148" grpId="0" autoUpdateAnimBg="0"/>
      <p:bldP spid="48147" grpId="0" autoUpdateAnimBg="0"/>
      <p:bldP spid="4814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1026"/>
          <p:cNvSpPr>
            <a:spLocks noGrp="1" noChangeArrowheads="1"/>
          </p:cNvSpPr>
          <p:nvPr>
            <p:ph type="title"/>
          </p:nvPr>
        </p:nvSpPr>
        <p:spPr>
          <a:xfrm>
            <a:off x="0" y="76200"/>
            <a:ext cx="9144000" cy="1139825"/>
          </a:xfrm>
        </p:spPr>
        <p:txBody>
          <a:bodyPr/>
          <a:lstStyle/>
          <a:p>
            <a:pPr eaLnBrk="1" hangingPunct="1">
              <a:defRPr/>
            </a:pPr>
            <a:r>
              <a:rPr lang="ar-JO" b="1" dirty="0">
                <a:latin typeface="Arial" charset="0"/>
                <a:ea typeface="ＭＳ Ｐゴシック" charset="0"/>
                <a:cs typeface="Arial" charset="0"/>
              </a:rPr>
              <a:t>من الصعب تذكر أسمائهم</a:t>
            </a:r>
            <a:endParaRPr lang="en-US" b="1" dirty="0">
              <a:latin typeface="Arial" charset="0"/>
              <a:ea typeface="ＭＳ Ｐゴシック" charset="0"/>
              <a:cs typeface="Arial" charset="0"/>
            </a:endParaRPr>
          </a:p>
        </p:txBody>
      </p:sp>
      <p:pic>
        <p:nvPicPr>
          <p:cNvPr id="487426"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45720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7427" name="Picture 10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38650" y="914400"/>
            <a:ext cx="196215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7428" name="Picture 10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1800" y="2286000"/>
            <a:ext cx="196215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27"/>
          <p:cNvSpPr txBox="1">
            <a:spLocks noChangeArrowheads="1"/>
          </p:cNvSpPr>
          <p:nvPr/>
        </p:nvSpPr>
        <p:spPr bwMode="auto">
          <a:xfrm>
            <a:off x="228600" y="1870075"/>
            <a:ext cx="27432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20000"/>
              </a:spcBef>
              <a:spcAft>
                <a:spcPct val="0"/>
              </a:spcAft>
              <a:buClr>
                <a:srgbClr val="EBF25A"/>
              </a:buClr>
              <a:buSzPct val="80000"/>
              <a:buFont typeface="Wingdings" charset="0"/>
              <a:buChar char="l"/>
              <a:defRPr/>
            </a:pPr>
            <a:r>
              <a:rPr lang="ar-JO" altLang="ja-JP" sz="4000" b="1" dirty="0">
                <a:solidFill>
                  <a:srgbClr val="FFFFFF"/>
                </a:solidFill>
                <a:effectLst>
                  <a:outerShdw blurRad="38100" dist="38100" dir="2700000" algn="tl">
                    <a:srgbClr val="000000"/>
                  </a:outerShdw>
                </a:effectLst>
                <a:latin typeface="Arial" charset="0"/>
                <a:cs typeface="Arial" charset="0"/>
              </a:rPr>
              <a:t>شد شخ</a:t>
            </a:r>
            <a:r>
              <a:rPr lang="en-US" altLang="ja-JP" sz="4000" b="1" dirty="0">
                <a:solidFill>
                  <a:srgbClr val="FFFFFF"/>
                </a:solidFill>
                <a:effectLst>
                  <a:outerShdw blurRad="38100" dist="38100" dir="2700000" algn="tl">
                    <a:srgbClr val="000000"/>
                  </a:outerShdw>
                </a:effectLst>
                <a:latin typeface="Arial" charset="0"/>
                <a:cs typeface="Arial" charset="0"/>
              </a:rPr>
              <a:t> </a:t>
            </a:r>
          </a:p>
          <a:p>
            <a:pPr algn="r" defTabSz="914400" rtl="1" eaLnBrk="1" fontAlgn="base" hangingPunct="1">
              <a:spcBef>
                <a:spcPct val="20000"/>
              </a:spcBef>
              <a:spcAft>
                <a:spcPct val="0"/>
              </a:spcAft>
              <a:buClr>
                <a:srgbClr val="EBF25A"/>
              </a:buClr>
              <a:buSzPct val="80000"/>
              <a:buFont typeface="Wingdings" charset="0"/>
              <a:buChar char="l"/>
              <a:defRPr/>
            </a:pPr>
            <a:endParaRPr lang="en-US" sz="4000" b="1" dirty="0">
              <a:solidFill>
                <a:srgbClr val="FFFFFF"/>
              </a:solidFill>
              <a:effectLst>
                <a:outerShdw blurRad="38100" dist="38100" dir="2700000" algn="tl">
                  <a:srgbClr val="000000"/>
                </a:outerShdw>
              </a:effectLst>
              <a:latin typeface="Arial" charset="0"/>
              <a:cs typeface="Arial" charset="0"/>
            </a:endParaRPr>
          </a:p>
          <a:p>
            <a:pPr algn="r" defTabSz="914400" rtl="1" eaLnBrk="1" fontAlgn="base" hangingPunct="1">
              <a:spcBef>
                <a:spcPct val="20000"/>
              </a:spcBef>
              <a:spcAft>
                <a:spcPct val="0"/>
              </a:spcAft>
              <a:buClr>
                <a:srgbClr val="EBF25A"/>
              </a:buClr>
              <a:buSzPct val="80000"/>
              <a:buFont typeface="Wingdings" charset="0"/>
              <a:buChar char="l"/>
              <a:defRPr/>
            </a:pPr>
            <a:r>
              <a:rPr lang="ar-JO" sz="4000" b="1" dirty="0">
                <a:solidFill>
                  <a:srgbClr val="FFFFFF"/>
                </a:solidFill>
                <a:effectLst>
                  <a:outerShdw blurRad="38100" dist="38100" dir="2700000" algn="tl">
                    <a:srgbClr val="000000"/>
                  </a:outerShdw>
                </a:effectLst>
                <a:latin typeface="Arial" charset="0"/>
                <a:cs typeface="Arial" charset="0"/>
              </a:rPr>
              <a:t>مي شخ</a:t>
            </a:r>
            <a:endParaRPr lang="en-US" sz="4000" b="1" dirty="0">
              <a:solidFill>
                <a:srgbClr val="FFFFFF"/>
              </a:solidFill>
              <a:effectLst>
                <a:outerShdw blurRad="38100" dist="38100" dir="2700000" algn="tl">
                  <a:srgbClr val="000000"/>
                </a:outerShdw>
              </a:effectLst>
              <a:latin typeface="Arial" charset="0"/>
              <a:cs typeface="Arial" charset="0"/>
            </a:endParaRPr>
          </a:p>
          <a:p>
            <a:pPr algn="r" defTabSz="914400" rtl="1" eaLnBrk="1" fontAlgn="base" hangingPunct="1">
              <a:spcBef>
                <a:spcPct val="20000"/>
              </a:spcBef>
              <a:spcAft>
                <a:spcPct val="0"/>
              </a:spcAft>
              <a:buClr>
                <a:srgbClr val="EBF25A"/>
              </a:buClr>
              <a:buSzPct val="80000"/>
              <a:buFont typeface="Wingdings" charset="0"/>
              <a:buChar char="l"/>
              <a:defRPr/>
            </a:pPr>
            <a:endParaRPr lang="en-US" sz="4000" b="1" dirty="0">
              <a:solidFill>
                <a:srgbClr val="FFFFFF"/>
              </a:solidFill>
              <a:effectLst>
                <a:outerShdw blurRad="38100" dist="38100" dir="2700000" algn="tl">
                  <a:srgbClr val="000000"/>
                </a:outerShdw>
              </a:effectLst>
              <a:latin typeface="Arial" charset="0"/>
              <a:cs typeface="Arial" charset="0"/>
            </a:endParaRPr>
          </a:p>
          <a:p>
            <a:pPr algn="r" defTabSz="914400" rtl="1" eaLnBrk="1" fontAlgn="base" hangingPunct="1">
              <a:spcBef>
                <a:spcPct val="20000"/>
              </a:spcBef>
              <a:spcAft>
                <a:spcPct val="0"/>
              </a:spcAft>
              <a:buClr>
                <a:srgbClr val="EBF25A"/>
              </a:buClr>
              <a:buSzPct val="80000"/>
              <a:buFont typeface="Wingdings" charset="0"/>
              <a:buChar char="l"/>
              <a:defRPr/>
            </a:pPr>
            <a:r>
              <a:rPr lang="ar-JO" sz="4000" b="1" dirty="0">
                <a:solidFill>
                  <a:srgbClr val="FFFFFF"/>
                </a:solidFill>
                <a:effectLst>
                  <a:outerShdw blurRad="38100" dist="38100" dir="2700000" algn="tl">
                    <a:srgbClr val="000000"/>
                  </a:outerShdw>
                </a:effectLst>
                <a:latin typeface="Arial" charset="0"/>
                <a:cs typeface="Arial" charset="0"/>
              </a:rPr>
              <a:t>عبن غلو</a:t>
            </a:r>
            <a:endParaRPr lang="en-US" sz="40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609796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Title 5"/>
          <p:cNvSpPr>
            <a:spLocks noGrp="1"/>
          </p:cNvSpPr>
          <p:nvPr>
            <p:ph type="title" idx="4294967295"/>
          </p:nvPr>
        </p:nvSpPr>
        <p:spPr>
          <a:xfrm>
            <a:off x="20638" y="44450"/>
            <a:ext cx="9088437" cy="838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sz="3600" b="1" dirty="0">
                <a:effectLst/>
                <a:latin typeface="Arial" charset="0"/>
                <a:ea typeface="ＭＳ Ｐゴシック" charset="0"/>
              </a:rPr>
              <a:t>دانيال يقول لا للطعام النجس</a:t>
            </a:r>
            <a:endParaRPr lang="en-US" sz="3600" b="1" dirty="0">
              <a:effectLst/>
              <a:latin typeface="Arial" charset="0"/>
              <a:ea typeface="ＭＳ Ｐゴシック" charset="0"/>
            </a:endParaRPr>
          </a:p>
        </p:txBody>
      </p:sp>
      <p:pic>
        <p:nvPicPr>
          <p:cNvPr id="489474" name="Picture 2" descr="Dan 1 Saying No to Impurit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8838"/>
            <a:ext cx="9144000" cy="5999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9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Food 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95400"/>
            <a:ext cx="445135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22" name="Picture 3" descr="Food 37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69850"/>
            <a:ext cx="4343400" cy="374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23" name="Rectangle 4"/>
          <p:cNvSpPr>
            <a:spLocks noGrp="1" noChangeArrowheads="1"/>
          </p:cNvSpPr>
          <p:nvPr>
            <p:ph type="title" idx="4294967295"/>
          </p:nvPr>
        </p:nvSpPr>
        <p:spPr>
          <a:xfrm>
            <a:off x="5181600" y="4267200"/>
            <a:ext cx="3657600" cy="1981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ar-JO" b="1" dirty="0">
                <a:solidFill>
                  <a:schemeClr val="bg1"/>
                </a:solidFill>
                <a:effectLst/>
                <a:latin typeface="Arial" charset="0"/>
                <a:ea typeface="ＭＳ Ｐゴシック" charset="0"/>
                <a:cs typeface="ＭＳ Ｐゴシック" charset="0"/>
              </a:rPr>
              <a:t>طعام من اختيار الملك</a:t>
            </a:r>
            <a:endParaRPr lang="en-US" b="1" dirty="0">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7001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تحتاج للثقة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44500" y="1600200"/>
            <a:ext cx="8255000" cy="3644900"/>
          </a:xfrm>
          <a:prstGeom prst="rect">
            <a:avLst/>
          </a:prstGeom>
        </p:spPr>
      </p:pic>
    </p:spTree>
    <p:extLst>
      <p:ext uri="{BB962C8B-B14F-4D97-AF65-F5344CB8AC3E}">
        <p14:creationId xmlns:p14="http://schemas.microsoft.com/office/powerpoint/2010/main" val="4109129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descr="Food 0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8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3570" name="Rectangle 3"/>
          <p:cNvSpPr>
            <a:spLocks noChangeArrowheads="1"/>
          </p:cNvSpPr>
          <p:nvPr/>
        </p:nvSpPr>
        <p:spPr bwMode="auto">
          <a:xfrm>
            <a:off x="5486400" y="4267200"/>
            <a:ext cx="3657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4400" b="1" dirty="0">
                <a:solidFill>
                  <a:srgbClr val="FFFFFF"/>
                </a:solidFill>
                <a:latin typeface="Arial" charset="0"/>
                <a:ea typeface="ＭＳ Ｐゴシック" charset="0"/>
                <a:cs typeface="Arial" charset="0"/>
              </a:rPr>
              <a:t>طعام من</a:t>
            </a:r>
          </a:p>
          <a:p>
            <a:pPr algn="ctr" defTabSz="914400" fontAlgn="base">
              <a:spcBef>
                <a:spcPct val="0"/>
              </a:spcBef>
              <a:spcAft>
                <a:spcPct val="0"/>
              </a:spcAft>
            </a:pPr>
            <a:r>
              <a:rPr lang="ar-JO" sz="4400" b="1" dirty="0">
                <a:solidFill>
                  <a:srgbClr val="FFFFFF"/>
                </a:solidFill>
                <a:latin typeface="Arial" charset="0"/>
                <a:ea typeface="ＭＳ Ｐゴシック" charset="0"/>
                <a:cs typeface="Arial" charset="0"/>
              </a:rPr>
              <a:t>اختيار الملك</a:t>
            </a:r>
            <a:endParaRPr lang="en-US" sz="4400" b="1" dirty="0">
              <a:solidFill>
                <a:srgbClr val="FFFFFF"/>
              </a:solidFill>
              <a:latin typeface="Arial" charset="0"/>
              <a:ea typeface="ＭＳ Ｐゴシック" charset="0"/>
              <a:cs typeface="Arial" charset="0"/>
            </a:endParaRPr>
          </a:p>
        </p:txBody>
      </p:sp>
      <p:sp>
        <p:nvSpPr>
          <p:cNvPr id="164868" name="Title 3"/>
          <p:cNvSpPr>
            <a:spLocks noGrp="1"/>
          </p:cNvSpPr>
          <p:nvPr>
            <p:ph type="title" idx="4294967295"/>
          </p:nvPr>
        </p:nvSpPr>
        <p:spPr>
          <a:xfrm>
            <a:off x="5562600" y="0"/>
            <a:ext cx="3581400" cy="1752600"/>
          </a:xfrm>
        </p:spPr>
        <p:txBody>
          <a:bodyPr/>
          <a:lstStyle/>
          <a:p>
            <a:pPr>
              <a:defRPr/>
            </a:pPr>
            <a:r>
              <a:rPr lang="ar-JO" sz="3600" dirty="0"/>
              <a:t>أضف كرنب بروكسل</a:t>
            </a:r>
            <a:endParaRPr lang="en-US" sz="3600" dirty="0">
              <a:solidFill>
                <a:schemeClr val="bg1"/>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80074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descr="Food 3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0"/>
            <a:ext cx="81534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18" name="Title 3"/>
          <p:cNvSpPr>
            <a:spLocks noGrp="1"/>
          </p:cNvSpPr>
          <p:nvPr>
            <p:ph type="title" idx="4294967295"/>
          </p:nvPr>
        </p:nvSpPr>
        <p:spPr>
          <a:xfrm>
            <a:off x="5105400" y="4114800"/>
            <a:ext cx="4038600" cy="281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b="1" dirty="0">
                <a:solidFill>
                  <a:schemeClr val="bg1"/>
                </a:solidFill>
                <a:effectLst/>
                <a:latin typeface="Arial" charset="0"/>
                <a:ea typeface="ＭＳ Ｐゴシック" charset="0"/>
              </a:rPr>
              <a:t>طعام من</a:t>
            </a:r>
            <a:br>
              <a:rPr lang="ar-JO" b="1" dirty="0">
                <a:solidFill>
                  <a:schemeClr val="bg1"/>
                </a:solidFill>
                <a:effectLst/>
                <a:latin typeface="Arial" charset="0"/>
                <a:ea typeface="ＭＳ Ｐゴシック" charset="0"/>
              </a:rPr>
            </a:br>
            <a:r>
              <a:rPr lang="ar-JO" b="1" dirty="0">
                <a:solidFill>
                  <a:schemeClr val="bg1"/>
                </a:solidFill>
                <a:effectLst/>
                <a:latin typeface="Arial" charset="0"/>
                <a:ea typeface="ＭＳ Ｐゴシック" charset="0"/>
              </a:rPr>
              <a:t>اختيار دانيال</a:t>
            </a:r>
            <a:endParaRPr lang="en-US" dirty="0">
              <a:effectLst/>
              <a:latin typeface="Arial" charset="0"/>
              <a:ea typeface="ＭＳ Ｐゴシック" charset="0"/>
            </a:endParaRPr>
          </a:p>
        </p:txBody>
      </p:sp>
    </p:spTree>
    <p:extLst>
      <p:ext uri="{BB962C8B-B14F-4D97-AF65-F5344CB8AC3E}">
        <p14:creationId xmlns:p14="http://schemas.microsoft.com/office/powerpoint/2010/main" val="2599850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7813"/>
            <a:ext cx="4419600" cy="2998787"/>
          </a:xfrm>
        </p:spPr>
        <p:txBody>
          <a:bodyPr/>
          <a:lstStyle/>
          <a:p>
            <a:pPr>
              <a:defRPr/>
            </a:pPr>
            <a:r>
              <a:rPr lang="en-US" dirty="0">
                <a:latin typeface="Tahoma" charset="0"/>
                <a:ea typeface="ＭＳ Ｐゴシック" charset="0"/>
                <a:cs typeface="ＭＳ Ｐゴシック" charset="0"/>
              </a:rPr>
              <a:t>Daniel</a:t>
            </a:r>
            <a:r>
              <a:rPr lang="fr-FR" altLang="ja-JP" dirty="0">
                <a:latin typeface="Tahoma" charset="0"/>
                <a:ea typeface="ＭＳ Ｐゴシック" charset="0"/>
                <a:cs typeface="ＭＳ Ｐゴシック" charset="0"/>
              </a:rPr>
              <a:t>'</a:t>
            </a:r>
            <a:r>
              <a:rPr lang="en-US" altLang="ja-JP" dirty="0">
                <a:latin typeface="Tahoma" charset="0"/>
                <a:ea typeface="ＭＳ Ｐゴシック" charset="0"/>
                <a:cs typeface="ＭＳ Ｐゴシック" charset="0"/>
              </a:rPr>
              <a:t>s Diet</a:t>
            </a:r>
            <a:endParaRPr lang="en-US" dirty="0">
              <a:latin typeface="Tahoma" charset="0"/>
              <a:ea typeface="ＭＳ Ｐゴシック" charset="0"/>
              <a:cs typeface="ＭＳ Ｐゴシック" charset="0"/>
            </a:endParaRPr>
          </a:p>
        </p:txBody>
      </p:sp>
      <p:sp>
        <p:nvSpPr>
          <p:cNvPr id="6" name="Rectangle 5"/>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ahoma"/>
            </a:endParaRPr>
          </a:p>
        </p:txBody>
      </p:sp>
      <p:sp>
        <p:nvSpPr>
          <p:cNvPr id="7" name="Rectangle 6"/>
          <p:cNvSpPr/>
          <p:nvPr/>
        </p:nvSpPr>
        <p:spPr>
          <a:xfrm>
            <a:off x="0" y="0"/>
            <a:ext cx="9144000" cy="7620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ahoma"/>
            </a:endParaRPr>
          </a:p>
        </p:txBody>
      </p:sp>
      <p:pic>
        <p:nvPicPr>
          <p:cNvPr id="497668" name="Picture 4" descr="New!-Daniel'sDiet.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2114550"/>
            <a:ext cx="10591800" cy="1499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7669" name="TextBox 4"/>
          <p:cNvSpPr txBox="1">
            <a:spLocks noChangeArrowheads="1"/>
          </p:cNvSpPr>
          <p:nvPr/>
        </p:nvSpPr>
        <p:spPr bwMode="auto">
          <a:xfrm>
            <a:off x="0" y="76200"/>
            <a:ext cx="9144000" cy="52322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2800" dirty="0"/>
              <a:t>نظام حمية دانيال : خطة التخلص من السموم وفقدان الوزن لمدة 10 أيام</a:t>
            </a:r>
            <a:endParaRPr lang="en-US" sz="2800" dirty="0">
              <a:solidFill>
                <a:srgbClr val="FFFFFF"/>
              </a:solidFill>
              <a:latin typeface="Arial" charset="0"/>
              <a:cs typeface="Arial" charset="0"/>
            </a:endParaRPr>
          </a:p>
        </p:txBody>
      </p:sp>
    </p:spTree>
    <p:extLst>
      <p:ext uri="{BB962C8B-B14F-4D97-AF65-F5344CB8AC3E}">
        <p14:creationId xmlns:p14="http://schemas.microsoft.com/office/powerpoint/2010/main" val="2358431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6672"/>
            <a:ext cx="9151566" cy="6376438"/>
          </a:xfrm>
          <a:prstGeom prst="rect">
            <a:avLst/>
          </a:prstGeom>
        </p:spPr>
      </p:pic>
      <p:sp>
        <p:nvSpPr>
          <p:cNvPr id="2" name="Title 1"/>
          <p:cNvSpPr>
            <a:spLocks noGrp="1"/>
          </p:cNvSpPr>
          <p:nvPr>
            <p:ph type="title"/>
          </p:nvPr>
        </p:nvSpPr>
        <p:spPr>
          <a:xfrm>
            <a:off x="3923928" y="-6124"/>
            <a:ext cx="5220072" cy="4475163"/>
          </a:xfrm>
          <a:effectLst/>
        </p:spPr>
        <p:txBody>
          <a:bodyPr anchor="t"/>
          <a:lstStyle/>
          <a:p>
            <a:pPr>
              <a:defRPr/>
            </a:pPr>
            <a:r>
              <a:rPr lang="ar-JO" sz="3600" dirty="0">
                <a:solidFill>
                  <a:schemeClr val="tx1"/>
                </a:solidFill>
                <a:effectLst/>
              </a:rPr>
              <a:t>هل يقوم المراهقون المسيحيون لدينا اليوم بعمل أفضل أو أسوأ من أداء دانيال في التمسك بالقناعات الإلهية؟</a:t>
            </a:r>
            <a:endParaRPr lang="en-US" sz="3600" dirty="0">
              <a:solidFill>
                <a:schemeClr val="tx1"/>
              </a:solidFill>
              <a:effectLst/>
            </a:endParaRPr>
          </a:p>
        </p:txBody>
      </p:sp>
    </p:spTree>
    <p:extLst>
      <p:ext uri="{BB962C8B-B14F-4D97-AF65-F5344CB8AC3E}">
        <p14:creationId xmlns:p14="http://schemas.microsoft.com/office/powerpoint/2010/main" val="2011748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d still rules over all nations today.">
            <a:extLst>
              <a:ext uri="{FF2B5EF4-FFF2-40B4-BE49-F238E27FC236}">
                <a16:creationId xmlns:a16="http://schemas.microsoft.com/office/drawing/2014/main" id="{0A657B55-D35F-E145-B63C-7751D0A45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3113"/>
            <a:ext cx="9144000" cy="6084887"/>
          </a:xfrm>
          <a:prstGeom prst="rect">
            <a:avLst/>
          </a:prstGeom>
          <a:noFill/>
          <a:extLst>
            <a:ext uri="{909E8E84-426E-40DD-AFC4-6F175D3DCCD1}">
              <a14:hiddenFill xmlns:a14="http://schemas.microsoft.com/office/drawing/2010/main">
                <a:solidFill>
                  <a:srgbClr val="FFFFFF"/>
                </a:solidFill>
              </a14:hiddenFill>
            </a:ext>
          </a:extLst>
        </p:spPr>
      </p:pic>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544a</a:t>
            </a:r>
          </a:p>
        </p:txBody>
      </p:sp>
      <p:sp>
        <p:nvSpPr>
          <p:cNvPr id="285700" name="Rectangle 1028"/>
          <p:cNvSpPr>
            <a:spLocks noGrp="1" noChangeArrowheads="1"/>
          </p:cNvSpPr>
          <p:nvPr>
            <p:ph type="title"/>
          </p:nvPr>
        </p:nvSpPr>
        <p:spPr>
          <a:xfrm>
            <a:off x="-36513" y="0"/>
            <a:ext cx="9180513" cy="914400"/>
          </a:xfrm>
          <a:solidFill>
            <a:srgbClr val="000000"/>
          </a:solidFill>
        </p:spPr>
        <p:txBody>
          <a:bodyPr/>
          <a:lstStyle/>
          <a:p>
            <a:pPr eaLnBrk="1" hangingPunct="1">
              <a:defRPr/>
            </a:pPr>
            <a:r>
              <a:rPr lang="ar-JO" b="1" dirty="0">
                <a:solidFill>
                  <a:schemeClr val="tx1"/>
                </a:solidFill>
                <a:latin typeface="Arial" charset="0"/>
                <a:ea typeface="ＭＳ Ｐゴシック" charset="0"/>
                <a:cs typeface="Arial" charset="0"/>
              </a:rPr>
              <a:t>تطبيق دانيال 1 </a:t>
            </a:r>
            <a:endParaRPr lang="en-US" b="1" dirty="0">
              <a:solidFill>
                <a:schemeClr val="tx1"/>
              </a:solidFill>
              <a:latin typeface="Arial" charset="0"/>
              <a:ea typeface="ＭＳ Ｐゴシック" charset="0"/>
              <a:cs typeface="Arial" charset="0"/>
            </a:endParaRPr>
          </a:p>
        </p:txBody>
      </p:sp>
      <p:sp>
        <p:nvSpPr>
          <p:cNvPr id="5" name="Rectangle 1026"/>
          <p:cNvSpPr>
            <a:spLocks noChangeArrowheads="1"/>
          </p:cNvSpPr>
          <p:nvPr/>
        </p:nvSpPr>
        <p:spPr bwMode="auto">
          <a:xfrm>
            <a:off x="-36515" y="3860800"/>
            <a:ext cx="9116771" cy="708025"/>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ar-JO"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يمكنك أن تكون مسبي نموذجي</a:t>
            </a:r>
            <a:endPar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endParaRPr>
          </a:p>
        </p:txBody>
      </p:sp>
      <p:sp>
        <p:nvSpPr>
          <p:cNvPr id="172034" name="Rectangle 1026"/>
          <p:cNvSpPr>
            <a:spLocks noChangeArrowheads="1"/>
          </p:cNvSpPr>
          <p:nvPr/>
        </p:nvSpPr>
        <p:spPr bwMode="auto">
          <a:xfrm>
            <a:off x="-1" y="1648887"/>
            <a:ext cx="9143999" cy="1323439"/>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ar-JO" sz="4000" b="1" dirty="0">
                <a:effectLst>
                  <a:glow rad="228600">
                    <a:schemeClr val="accent2">
                      <a:satMod val="175000"/>
                      <a:alpha val="80000"/>
                    </a:schemeClr>
                  </a:glow>
                </a:effectLst>
                <a:latin typeface="Arial" panose="020B0604020202020204" pitchFamily="34" charset="0"/>
                <a:cs typeface="Arial" panose="020B0604020202020204" pitchFamily="34" charset="0"/>
              </a:rPr>
              <a:t>كن واثقًا في محيطك الوثني أن الله يمكن أن يساعدك على عدم انتهاك قناعاتك الإلهية.</a:t>
            </a:r>
            <a:endParaRPr lang="en-US" altLang="zh-CN" sz="4000" b="1" dirty="0">
              <a:solidFill>
                <a:srgbClr val="FFFFFF"/>
              </a:solidFill>
              <a:effectLst>
                <a:glow rad="228600">
                  <a:schemeClr val="accent2">
                    <a:satMod val="175000"/>
                    <a:alpha val="80000"/>
                  </a:schemeClr>
                </a:glow>
              </a:effectLst>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03980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20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ما الذي تحتاج أن تعرفه لتكون </a:t>
            </a:r>
            <a:r>
              <a:rPr lang="ar-JO" sz="5400" b="1" dirty="0">
                <a:solidFill>
                  <a:srgbClr val="FFFF00"/>
                </a:solidFill>
                <a:effectLst>
                  <a:glow rad="127000">
                    <a:schemeClr val="tx1"/>
                  </a:glow>
                </a:effectLst>
                <a:latin typeface="Arial" charset="0"/>
                <a:ea typeface="ＭＳ Ｐゴシック" charset="0"/>
                <a:cs typeface="ＭＳ Ｐゴシック" charset="0"/>
              </a:rPr>
              <a:t>واثقاً</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01818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الله يسود </a:t>
            </a:r>
            <a:r>
              <a:rPr lang="ar-JO" sz="4800" b="1" dirty="0">
                <a:solidFill>
                  <a:srgbClr val="FFFF00"/>
                </a:solidFill>
                <a:effectLst>
                  <a:glow rad="127000">
                    <a:schemeClr val="tx1"/>
                  </a:glow>
                </a:effectLst>
                <a:latin typeface="Arial" charset="0"/>
                <a:ea typeface="ＭＳ Ｐゴシック" charset="0"/>
                <a:cs typeface="ＭＳ Ｐゴシック" charset="0"/>
              </a:rPr>
              <a:t>عليك</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(دا 1)</a:t>
            </a:r>
            <a:r>
              <a:rPr lang="en-US" sz="4800" b="1" dirty="0">
                <a:effectLst>
                  <a:glow rad="127000">
                    <a:schemeClr val="tx1"/>
                  </a:glow>
                </a:effectLst>
                <a:latin typeface="Arial" charset="0"/>
                <a:ea typeface="ＭＳ Ｐゴシック" charset="0"/>
                <a:cs typeface="ＭＳ Ｐゴシック" charset="0"/>
              </a:rPr>
              <a:t>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19366416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الله يسود على كل </a:t>
            </a:r>
            <a:r>
              <a:rPr lang="ar-JO" sz="4800" b="1" dirty="0">
                <a:solidFill>
                  <a:srgbClr val="FFFF00"/>
                </a:solidFill>
                <a:effectLst>
                  <a:glow rad="127000">
                    <a:schemeClr val="tx1"/>
                  </a:glow>
                </a:effectLst>
                <a:latin typeface="Arial" charset="0"/>
                <a:ea typeface="ＭＳ Ｐゴシック" charset="0"/>
                <a:cs typeface="ＭＳ Ｐゴシック" charset="0"/>
              </a:rPr>
              <a:t>الأمم</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(دا 2-7)</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34524491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3106180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4"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1026"/>
          <p:cNvSpPr>
            <a:spLocks noChangeArrowheads="1"/>
          </p:cNvSpPr>
          <p:nvPr/>
        </p:nvSpPr>
        <p:spPr bwMode="auto">
          <a:xfrm>
            <a:off x="-1" y="1846080"/>
            <a:ext cx="9143999" cy="1938992"/>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pPr>
            <a:r>
              <a:rPr lang="ar-JO" sz="4000" b="1" dirty="0">
                <a:effectLst>
                  <a:glow rad="228600">
                    <a:schemeClr val="accent2">
                      <a:satMod val="175000"/>
                      <a:alpha val="80000"/>
                    </a:schemeClr>
                  </a:glow>
                </a:effectLst>
                <a:latin typeface="Arial" panose="020B0604020202020204" pitchFamily="34" charset="0"/>
                <a:cs typeface="Arial" panose="020B0604020202020204" pitchFamily="34" charset="0"/>
              </a:rPr>
              <a:t>كان بإمكان المنفيين أن يثقوا في سلطان الله على الأمم كما رأينا في تكريس دانيال ونبوءة "أزمنة الأمم" </a:t>
            </a:r>
          </a:p>
          <a:p>
            <a:pPr algn="ctr" defTabSz="914400" fontAlgn="base">
              <a:spcBef>
                <a:spcPct val="0"/>
              </a:spcBef>
              <a:spcAft>
                <a:spcPct val="0"/>
              </a:spcAft>
              <a:tabLst>
                <a:tab pos="342900" algn="l"/>
              </a:tabLst>
            </a:pPr>
            <a:r>
              <a:rPr lang="ar-JO" sz="4000" b="1" dirty="0">
                <a:effectLst>
                  <a:glow rad="228600">
                    <a:schemeClr val="accent2">
                      <a:satMod val="175000"/>
                      <a:alpha val="80000"/>
                    </a:schemeClr>
                  </a:glow>
                </a:effectLst>
                <a:latin typeface="Arial" panose="020B0604020202020204" pitchFamily="34" charset="0"/>
                <a:cs typeface="Arial" panose="020B0604020202020204" pitchFamily="34" charset="0"/>
              </a:rPr>
              <a:t>(دا 2-7).</a:t>
            </a:r>
            <a:endParaRPr lang="en-US" altLang="zh-CN" sz="4000" b="1" dirty="0">
              <a:effectLst>
                <a:glow rad="228600">
                  <a:schemeClr val="accent2">
                    <a:satMod val="175000"/>
                    <a:alpha val="80000"/>
                  </a:schemeClr>
                </a:glow>
              </a:effectLst>
              <a:latin typeface="Arial" panose="020B0604020202020204" pitchFamily="34" charset="0"/>
              <a:cs typeface="Arial" panose="020B0604020202020204" pitchFamily="34"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544a</a:t>
            </a:r>
          </a:p>
        </p:txBody>
      </p:sp>
      <p:sp>
        <p:nvSpPr>
          <p:cNvPr id="285700" name="Rectangle 1028"/>
          <p:cNvSpPr>
            <a:spLocks noGrp="1" noChangeArrowheads="1"/>
          </p:cNvSpPr>
          <p:nvPr>
            <p:ph type="title"/>
          </p:nvPr>
        </p:nvSpPr>
        <p:spPr>
          <a:xfrm>
            <a:off x="-36513" y="0"/>
            <a:ext cx="9180511" cy="914400"/>
          </a:xfrm>
          <a:solidFill>
            <a:srgbClr val="000000"/>
          </a:solidFill>
        </p:spPr>
        <p:txBody>
          <a:bodyPr/>
          <a:lstStyle/>
          <a:p>
            <a:pPr eaLnBrk="1" hangingPunct="1">
              <a:defRPr/>
            </a:pPr>
            <a:r>
              <a:rPr lang="ar-JO" b="1" dirty="0">
                <a:solidFill>
                  <a:schemeClr val="tx1"/>
                </a:solidFill>
                <a:latin typeface="Arial" charset="0"/>
                <a:ea typeface="ＭＳ Ｐゴシック" charset="0"/>
                <a:cs typeface="Arial" charset="0"/>
              </a:rPr>
              <a:t>نقطة دانيال 2-7</a:t>
            </a:r>
            <a:endParaRPr lang="en-US" b="1" dirty="0">
              <a:solidFill>
                <a:schemeClr val="tx1"/>
              </a:solidFill>
              <a:latin typeface="Arial" charset="0"/>
              <a:ea typeface="ＭＳ Ｐゴシック" charset="0"/>
              <a:cs typeface="Arial" charset="0"/>
            </a:endParaRPr>
          </a:p>
        </p:txBody>
      </p:sp>
      <p:sp>
        <p:nvSpPr>
          <p:cNvPr id="5" name="Rectangle 1026"/>
          <p:cNvSpPr>
            <a:spLocks noChangeArrowheads="1"/>
          </p:cNvSpPr>
          <p:nvPr/>
        </p:nvSpPr>
        <p:spPr bwMode="auto">
          <a:xfrm>
            <a:off x="-36519" y="5060960"/>
            <a:ext cx="9116771" cy="1323439"/>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ar-JO"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رأى دانيال تاريخ العالم</a:t>
            </a:r>
          </a:p>
          <a:p>
            <a:pPr algn="ctr" defTabSz="914400" fontAlgn="base">
              <a:spcBef>
                <a:spcPct val="0"/>
              </a:spcBef>
              <a:spcAft>
                <a:spcPct val="0"/>
              </a:spcAft>
              <a:tabLst>
                <a:tab pos="342900" algn="l"/>
              </a:tabLst>
              <a:defRPr/>
            </a:pPr>
            <a:r>
              <a:rPr lang="ar-JO"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مقدماً</a:t>
            </a:r>
            <a:endPar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endParaRPr>
          </a:p>
        </p:txBody>
      </p:sp>
    </p:spTree>
    <p:extLst>
      <p:ext uri="{BB962C8B-B14F-4D97-AF65-F5344CB8AC3E}">
        <p14:creationId xmlns:p14="http://schemas.microsoft.com/office/powerpoint/2010/main" val="249948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7759"/>
            <a:ext cx="9135362" cy="609024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1393"/>
            <a:ext cx="9143999" cy="875664"/>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أطلق الأسد الذي فيك</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939983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charset="0"/>
                <a:cs typeface="Arial"/>
              </a:rPr>
              <a:t>دانيال</a:t>
            </a:r>
            <a:endParaRPr lang="en-US" sz="4000" b="1" dirty="0">
              <a:solidFill>
                <a:srgbClr val="FFFFFF"/>
              </a:solidFill>
              <a:latin typeface="Arial"/>
              <a:ea typeface="ＭＳ Ｐゴシック" charset="0"/>
              <a:cs typeface="Arial"/>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605-536 ق.م</a:t>
            </a:r>
            <a:endParaRPr lang="en-US" sz="3200" b="1" dirty="0">
              <a:solidFill>
                <a:srgbClr val="FFFFFF"/>
              </a:solidFill>
              <a:latin typeface="Arial"/>
              <a:ea typeface="ＭＳ Ｐゴシック" charset="0"/>
              <a:cs typeface="Arial"/>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1 شخصي</a:t>
            </a:r>
            <a:endParaRPr lang="en-US" sz="3200" b="1" dirty="0">
              <a:solidFill>
                <a:srgbClr val="FFFFFF"/>
              </a:solidFill>
              <a:latin typeface="Arial"/>
              <a:ea typeface="ＭＳ Ｐゴシック" charset="0"/>
              <a:cs typeface="Arial"/>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latin typeface="Arial"/>
                <a:cs typeface="Arial"/>
              </a:rPr>
              <a:t>نبوي 2-12</a:t>
            </a:r>
            <a:endParaRPr lang="en-US" sz="3600" b="1" dirty="0">
              <a:solidFill>
                <a:srgbClr val="808080"/>
              </a:solidFill>
              <a:latin typeface="Arial"/>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الأمم 2-7</a:t>
            </a:r>
            <a:endParaRPr lang="en-US" sz="3200" b="1" dirty="0">
              <a:solidFill>
                <a:srgbClr val="FFFFFF"/>
              </a:solidFill>
              <a:latin typeface="Arial"/>
              <a:ea typeface="ＭＳ Ｐゴシック" charset="0"/>
              <a:cs typeface="Arial"/>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آرامي</a:t>
            </a:r>
            <a:endParaRPr lang="en-US" sz="2800" b="1" i="1" dirty="0">
              <a:solidFill>
                <a:srgbClr val="FFFFFF"/>
              </a:solidFill>
              <a:latin typeface="Arial"/>
              <a:ea typeface="ＭＳ Ｐゴシック" charset="0"/>
              <a:cs typeface="Arial"/>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عبري</a:t>
            </a:r>
            <a:endParaRPr lang="en-US" sz="2800" b="1" i="1" dirty="0">
              <a:solidFill>
                <a:srgbClr val="FFFFFF"/>
              </a:solidFill>
              <a:latin typeface="Arial"/>
              <a:ea typeface="ＭＳ Ｐゴシック" charset="0"/>
              <a:cs typeface="Arial"/>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تفسير</a:t>
            </a:r>
            <a:endParaRPr lang="en-US" sz="3200" b="1" dirty="0">
              <a:solidFill>
                <a:srgbClr val="FFFFFF"/>
              </a:solidFill>
              <a:latin typeface="Arial"/>
              <a:ea typeface="ＭＳ Ｐゴシック" charset="0"/>
              <a:cs typeface="Arial"/>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0" name="Text Box 16"/>
          <p:cNvSpPr txBox="1">
            <a:spLocks noChangeArrowheads="1"/>
          </p:cNvSpPr>
          <p:nvPr/>
        </p:nvSpPr>
        <p:spPr bwMode="auto">
          <a:xfrm rot="-4468975">
            <a:off x="905536" y="3754661"/>
            <a:ext cx="2209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2 التمثال</a:t>
            </a:r>
            <a:endParaRPr lang="en-US" sz="2800" b="1" dirty="0">
              <a:solidFill>
                <a:srgbClr val="FFFFFF"/>
              </a:solidFill>
              <a:latin typeface="Arial"/>
              <a:ea typeface="ＭＳ Ｐゴシック" charset="0"/>
              <a:cs typeface="Arial"/>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2 </a:t>
            </a:r>
            <a:endParaRPr lang="en-US" sz="3600" dirty="0">
              <a:effectLst>
                <a:outerShdw blurRad="38100" dist="38100" dir="2700000" algn="tl">
                  <a:srgbClr val="808080"/>
                </a:outerShdw>
              </a:effectLst>
              <a:ea typeface="ＭＳ Ｐゴシック" charset="0"/>
            </a:endParaRPr>
          </a:p>
        </p:txBody>
      </p:sp>
    </p:spTree>
    <p:extLst>
      <p:ext uri="{BB962C8B-B14F-4D97-AF65-F5344CB8AC3E}">
        <p14:creationId xmlns:p14="http://schemas.microsoft.com/office/powerpoint/2010/main" val="61680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7" name="Picture 2" descr="ONEBN004"/>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5105400" y="609600"/>
            <a:ext cx="3352800" cy="1600200"/>
          </a:xfrm>
        </p:spPr>
        <p:txBody>
          <a:bodyPr/>
          <a:lstStyle/>
          <a:p>
            <a:pPr>
              <a:defRPr/>
            </a:pPr>
            <a:r>
              <a:rPr lang="ar-JO" b="1" dirty="0">
                <a:effectLst/>
                <a:latin typeface="Arial" charset="0"/>
                <a:ea typeface="ＭＳ Ｐゴシック" charset="0"/>
                <a:cs typeface="Arial" charset="0"/>
              </a:rPr>
              <a:t>الحلم</a:t>
            </a:r>
            <a:br>
              <a:rPr lang="ar-JO" b="1" dirty="0">
                <a:effectLst/>
                <a:latin typeface="Arial" charset="0"/>
                <a:ea typeface="ＭＳ Ｐゴシック" charset="0"/>
                <a:cs typeface="Arial" charset="0"/>
              </a:rPr>
            </a:br>
            <a:r>
              <a:rPr lang="ar-JO" b="1" dirty="0">
                <a:effectLst/>
                <a:latin typeface="Arial" charset="0"/>
                <a:ea typeface="ＭＳ Ｐゴシック" charset="0"/>
                <a:cs typeface="Arial" charset="0"/>
              </a:rPr>
              <a:t>بصورة</a:t>
            </a:r>
            <a:endParaRPr lang="en-US" b="1" dirty="0">
              <a:effectLst/>
              <a:latin typeface="Arial" charset="0"/>
              <a:ea typeface="ＭＳ Ｐゴシック" charset="0"/>
              <a:cs typeface="Arial" charset="0"/>
            </a:endParaRPr>
          </a:p>
        </p:txBody>
      </p:sp>
    </p:spTree>
    <p:extLst>
      <p:ext uri="{BB962C8B-B14F-4D97-AF65-F5344CB8AC3E}">
        <p14:creationId xmlns:p14="http://schemas.microsoft.com/office/powerpoint/2010/main" val="2606997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6934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0" name="Text Box 6"/>
          <p:cNvSpPr txBox="1">
            <a:spLocks noChangeArrowheads="1"/>
          </p:cNvSpPr>
          <p:nvPr/>
        </p:nvSpPr>
        <p:spPr bwMode="auto">
          <a:xfrm>
            <a:off x="1447800" y="685800"/>
            <a:ext cx="5486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FFFFFF"/>
                </a:solidFill>
                <a:effectLst>
                  <a:outerShdw blurRad="38100" dist="38100" dir="2700000" algn="tl">
                    <a:srgbClr val="000000"/>
                  </a:outerShdw>
                </a:effectLst>
                <a:latin typeface="Arial" charset="0"/>
                <a:cs typeface="Arial" charset="0"/>
              </a:rPr>
              <a:t>دانيال 1-2، 4-5</a:t>
            </a:r>
            <a:endParaRPr lang="en-US" b="1" dirty="0">
              <a:solidFill>
                <a:srgbClr val="FFFFFF"/>
              </a:solidFill>
              <a:effectLst>
                <a:outerShdw blurRad="38100" dist="38100" dir="2700000" algn="tl">
                  <a:srgbClr val="000000"/>
                </a:outerShdw>
              </a:effectLst>
              <a:latin typeface="Arial" charset="0"/>
              <a:cs typeface="Arial" charset="0"/>
            </a:endParaRPr>
          </a:p>
        </p:txBody>
      </p:sp>
      <p:sp>
        <p:nvSpPr>
          <p:cNvPr id="200711" name="Text Box 7"/>
          <p:cNvSpPr txBox="1">
            <a:spLocks noChangeArrowheads="1"/>
          </p:cNvSpPr>
          <p:nvPr/>
        </p:nvSpPr>
        <p:spPr bwMode="auto">
          <a:xfrm>
            <a:off x="4103688" y="4810125"/>
            <a:ext cx="4206300" cy="646331"/>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defRPr/>
            </a:pPr>
            <a:r>
              <a:rPr lang="ar-JO" sz="3600" b="1" dirty="0">
                <a:solidFill>
                  <a:srgbClr val="FFFFFF"/>
                </a:solidFill>
                <a:effectLst>
                  <a:outerShdw blurRad="38100" dist="38100" dir="2700000" algn="tl">
                    <a:srgbClr val="000000"/>
                  </a:outerShdw>
                </a:effectLst>
                <a:latin typeface="Arial" charset="0"/>
                <a:cs typeface="Arial" charset="0"/>
              </a:rPr>
              <a:t>مفسر </a:t>
            </a:r>
            <a:r>
              <a:rPr lang="ar-JO" sz="3600" b="1" dirty="0">
                <a:solidFill>
                  <a:srgbClr val="FFFF00"/>
                </a:solidFill>
                <a:effectLst>
                  <a:outerShdw blurRad="38100" dist="38100" dir="2700000" algn="tl">
                    <a:srgbClr val="000000"/>
                  </a:outerShdw>
                </a:effectLst>
                <a:latin typeface="Arial" charset="0"/>
                <a:cs typeface="Arial" charset="0"/>
              </a:rPr>
              <a:t>الأحلام</a:t>
            </a:r>
            <a:endParaRPr lang="en-US" sz="3600" b="1" i="1" u="sng" dirty="0">
              <a:solidFill>
                <a:srgbClr val="FFFF00"/>
              </a:solidFill>
              <a:effectLst>
                <a:outerShdw blurRad="38100" dist="38100" dir="2700000" algn="tl">
                  <a:srgbClr val="000000"/>
                </a:outerShdw>
              </a:effectLst>
              <a:latin typeface="Arial" charset="0"/>
              <a:cs typeface="Arial" charset="0"/>
            </a:endParaRPr>
          </a:p>
        </p:txBody>
      </p:sp>
      <p:sp>
        <p:nvSpPr>
          <p:cNvPr id="200712" name="Text Box 8"/>
          <p:cNvSpPr txBox="1">
            <a:spLocks noChangeArrowheads="1"/>
          </p:cNvSpPr>
          <p:nvPr/>
        </p:nvSpPr>
        <p:spPr bwMode="auto">
          <a:xfrm>
            <a:off x="3663797" y="5521325"/>
            <a:ext cx="4646191" cy="646331"/>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defRPr/>
            </a:pPr>
            <a:r>
              <a:rPr lang="ar-JO" sz="3600" b="1" dirty="0">
                <a:solidFill>
                  <a:srgbClr val="FFFFFF"/>
                </a:solidFill>
                <a:effectLst>
                  <a:outerShdw blurRad="38100" dist="38100" dir="2700000" algn="tl">
                    <a:srgbClr val="000000"/>
                  </a:outerShdw>
                </a:effectLst>
                <a:latin typeface="Arial" charset="0"/>
                <a:cs typeface="Arial" charset="0"/>
              </a:rPr>
              <a:t>نبي </a:t>
            </a:r>
            <a:r>
              <a:rPr lang="ar-JO" sz="3600" b="1" dirty="0">
                <a:solidFill>
                  <a:srgbClr val="FFFF00"/>
                </a:solidFill>
                <a:effectLst>
                  <a:outerShdw blurRad="38100" dist="38100" dir="2700000" algn="tl">
                    <a:srgbClr val="000000"/>
                  </a:outerShdw>
                </a:effectLst>
                <a:latin typeface="Arial" charset="0"/>
                <a:cs typeface="Arial" charset="0"/>
              </a:rPr>
              <a:t>الله</a:t>
            </a:r>
            <a:endParaRPr lang="en-US" sz="3600" b="1" i="1" u="sng" dirty="0">
              <a:solidFill>
                <a:srgbClr val="FFFF00"/>
              </a:solidFill>
              <a:effectLst>
                <a:outerShdw blurRad="38100" dist="38100" dir="2700000" algn="tl">
                  <a:srgbClr val="000000"/>
                </a:outerShdw>
              </a:effectLst>
              <a:latin typeface="Arial" charset="0"/>
              <a:cs typeface="Arial" charset="0"/>
            </a:endParaRPr>
          </a:p>
        </p:txBody>
      </p:sp>
      <p:sp>
        <p:nvSpPr>
          <p:cNvPr id="200713" name="Text Box 9"/>
          <p:cNvSpPr txBox="1">
            <a:spLocks noChangeArrowheads="1"/>
          </p:cNvSpPr>
          <p:nvPr/>
        </p:nvSpPr>
        <p:spPr bwMode="auto">
          <a:xfrm>
            <a:off x="4103688" y="4098925"/>
            <a:ext cx="4206300" cy="646331"/>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defRPr/>
            </a:pPr>
            <a:r>
              <a:rPr lang="ar-JO" sz="3600" b="1" dirty="0">
                <a:solidFill>
                  <a:srgbClr val="FFFFFF"/>
                </a:solidFill>
                <a:effectLst>
                  <a:outerShdw blurRad="38100" dist="38100" dir="2700000" algn="tl">
                    <a:srgbClr val="000000"/>
                  </a:outerShdw>
                </a:effectLst>
                <a:latin typeface="Arial" charset="0"/>
                <a:cs typeface="Arial" charset="0"/>
              </a:rPr>
              <a:t>رجل </a:t>
            </a:r>
            <a:r>
              <a:rPr lang="ar-JO" sz="3600" b="1" dirty="0">
                <a:solidFill>
                  <a:srgbClr val="FFFF00"/>
                </a:solidFill>
                <a:effectLst>
                  <a:outerShdw blurRad="38100" dist="38100" dir="2700000" algn="tl">
                    <a:srgbClr val="000000"/>
                  </a:outerShdw>
                </a:effectLst>
                <a:latin typeface="Arial" charset="0"/>
                <a:cs typeface="Arial" charset="0"/>
              </a:rPr>
              <a:t>النزاهة</a:t>
            </a:r>
            <a:endParaRPr lang="en-US" sz="3600" b="1" i="1" u="sng" dirty="0">
              <a:solidFill>
                <a:srgbClr val="FFFF00"/>
              </a:solidFill>
              <a:effectLst>
                <a:outerShdw blurRad="38100" dist="38100" dir="2700000" algn="tl">
                  <a:srgbClr val="000000"/>
                </a:outerShdw>
              </a:effectLst>
              <a:latin typeface="Arial" charset="0"/>
              <a:cs typeface="Arial" charset="0"/>
            </a:endParaRPr>
          </a:p>
        </p:txBody>
      </p:sp>
      <p:sp>
        <p:nvSpPr>
          <p:cNvPr id="200714" name="Text Box 10"/>
          <p:cNvSpPr txBox="1">
            <a:spLocks noChangeArrowheads="1"/>
          </p:cNvSpPr>
          <p:nvPr/>
        </p:nvSpPr>
        <p:spPr bwMode="auto">
          <a:xfrm>
            <a:off x="3663797" y="6232525"/>
            <a:ext cx="4646191" cy="646331"/>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defRPr/>
            </a:pPr>
            <a:r>
              <a:rPr lang="ar-JO" sz="3600" b="1" dirty="0">
                <a:solidFill>
                  <a:srgbClr val="FFFF00"/>
                </a:solidFill>
                <a:effectLst>
                  <a:outerShdw blurRad="38100" dist="38100" dir="2700000" algn="tl">
                    <a:srgbClr val="000000"/>
                  </a:outerShdw>
                </a:effectLst>
                <a:latin typeface="Arial" charset="0"/>
                <a:cs typeface="Arial" charset="0"/>
              </a:rPr>
              <a:t>قائد</a:t>
            </a:r>
            <a:r>
              <a:rPr lang="ar-JO" sz="3600" b="1" dirty="0">
                <a:solidFill>
                  <a:srgbClr val="FFFFFF"/>
                </a:solidFill>
                <a:effectLst>
                  <a:outerShdw blurRad="38100" dist="38100" dir="2700000" algn="tl">
                    <a:srgbClr val="000000"/>
                  </a:outerShdw>
                </a:effectLst>
                <a:latin typeface="Arial" charset="0"/>
                <a:cs typeface="Arial" charset="0"/>
              </a:rPr>
              <a:t> محترم جداً</a:t>
            </a:r>
            <a:endParaRPr lang="en-US" sz="3600" b="1" i="1" u="sng" dirty="0">
              <a:solidFill>
                <a:srgbClr val="FFFF00"/>
              </a:solidFill>
              <a:effectLst>
                <a:outerShdw blurRad="38100" dist="38100" dir="2700000" algn="tl">
                  <a:srgbClr val="000000"/>
                </a:outerShdw>
              </a:effectLst>
              <a:latin typeface="Arial" charset="0"/>
              <a:cs typeface="Arial" charset="0"/>
            </a:endParaRPr>
          </a:p>
        </p:txBody>
      </p:sp>
      <p:sp>
        <p:nvSpPr>
          <p:cNvPr id="11" name="Title 10"/>
          <p:cNvSpPr>
            <a:spLocks noGrp="1"/>
          </p:cNvSpPr>
          <p:nvPr>
            <p:ph type="ctrTitle"/>
          </p:nvPr>
        </p:nvSpPr>
        <p:spPr>
          <a:xfrm>
            <a:off x="304800" y="0"/>
            <a:ext cx="8153400" cy="685800"/>
          </a:xfrm>
        </p:spPr>
        <p:txBody>
          <a:bodyPr/>
          <a:lstStyle/>
          <a:p>
            <a:pPr algn="l" eaLnBrk="1" hangingPunct="1">
              <a:defRPr/>
            </a:pPr>
            <a:r>
              <a:rPr lang="ar-JO" sz="4000" b="1" dirty="0">
                <a:solidFill>
                  <a:srgbClr val="FFFFFF"/>
                </a:solidFill>
                <a:latin typeface="Arial" charset="0"/>
                <a:ea typeface="ＭＳ Ｐゴシック" charset="0"/>
                <a:cs typeface="Arial" charset="0"/>
              </a:rPr>
              <a:t>سمعة دانيال</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349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13"/>
                                        </p:tgtEl>
                                        <p:attrNameLst>
                                          <p:attrName>style.visibility</p:attrName>
                                        </p:attrNameLst>
                                      </p:cBhvr>
                                      <p:to>
                                        <p:strVal val="visible"/>
                                      </p:to>
                                    </p:set>
                                    <p:animEffect transition="in" filter="fade">
                                      <p:cBhvr>
                                        <p:cTn id="7" dur="500"/>
                                        <p:tgtEl>
                                          <p:spTgt spid="2007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0711"/>
                                        </p:tgtEl>
                                        <p:attrNameLst>
                                          <p:attrName>style.visibility</p:attrName>
                                        </p:attrNameLst>
                                      </p:cBhvr>
                                      <p:to>
                                        <p:strVal val="visible"/>
                                      </p:to>
                                    </p:set>
                                    <p:animEffect transition="in" filter="fade">
                                      <p:cBhvr>
                                        <p:cTn id="12" dur="500"/>
                                        <p:tgtEl>
                                          <p:spTgt spid="2007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0712"/>
                                        </p:tgtEl>
                                        <p:attrNameLst>
                                          <p:attrName>style.visibility</p:attrName>
                                        </p:attrNameLst>
                                      </p:cBhvr>
                                      <p:to>
                                        <p:strVal val="visible"/>
                                      </p:to>
                                    </p:set>
                                    <p:animEffect transition="in" filter="fade">
                                      <p:cBhvr>
                                        <p:cTn id="17" dur="500"/>
                                        <p:tgtEl>
                                          <p:spTgt spid="2007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0714"/>
                                        </p:tgtEl>
                                        <p:attrNameLst>
                                          <p:attrName>style.visibility</p:attrName>
                                        </p:attrNameLst>
                                      </p:cBhvr>
                                      <p:to>
                                        <p:strVal val="visible"/>
                                      </p:to>
                                    </p:set>
                                    <p:animEffect transition="in" filter="fade">
                                      <p:cBhvr>
                                        <p:cTn id="22" dur="500"/>
                                        <p:tgtEl>
                                          <p:spTgt spid="200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1" grpId="0"/>
      <p:bldP spid="200712" grpId="0"/>
      <p:bldP spid="200713" grpId="0"/>
      <p:bldP spid="2007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Title 2"/>
          <p:cNvSpPr>
            <a:spLocks noGrp="1"/>
          </p:cNvSpPr>
          <p:nvPr>
            <p:ph type="title" idx="4294967295"/>
          </p:nvPr>
        </p:nvSpPr>
        <p:spPr>
          <a:xfrm>
            <a:off x="5580063" y="609600"/>
            <a:ext cx="3563937" cy="2387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sz="6600" b="1" dirty="0">
                <a:effectLst/>
                <a:latin typeface="Arial" charset="0"/>
                <a:ea typeface="ＭＳ Ｐゴシック" charset="0"/>
              </a:rPr>
              <a:t>بابل</a:t>
            </a:r>
            <a:endParaRPr lang="en-US" b="1" dirty="0">
              <a:effectLst/>
              <a:latin typeface="Arial" charset="0"/>
              <a:ea typeface="ＭＳ Ｐゴシック" charset="0"/>
            </a:endParaRPr>
          </a:p>
        </p:txBody>
      </p:sp>
      <p:pic>
        <p:nvPicPr>
          <p:cNvPr id="571394" name="Picture 1" descr="Babylon - Stadtansicht - Zeichnu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225"/>
            <a:ext cx="5575300"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699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ذهب</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فضة</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نحاس</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حديد</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حديد و خزف</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بابل</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فارس</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اليونان</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روما</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ضد المسيح</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المملكة</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حجر</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ar-JO" dirty="0">
                <a:solidFill>
                  <a:schemeClr val="accent1">
                    <a:lumMod val="20000"/>
                    <a:lumOff val="80000"/>
                  </a:schemeClr>
                </a:solidFill>
                <a:effectLst/>
                <a:latin typeface="Arial" charset="0"/>
                <a:ea typeface="ＭＳ Ｐゴシック" charset="0"/>
                <a:cs typeface="Arial" charset="0"/>
              </a:rPr>
              <a:t>صورة</a:t>
            </a:r>
            <a:br>
              <a:rPr lang="ar-JO" dirty="0">
                <a:solidFill>
                  <a:schemeClr val="accent1">
                    <a:lumMod val="20000"/>
                    <a:lumOff val="80000"/>
                  </a:schemeClr>
                </a:solidFill>
                <a:effectLst/>
                <a:latin typeface="Arial" charset="0"/>
                <a:ea typeface="ＭＳ Ｐゴシック" charset="0"/>
                <a:cs typeface="Arial" charset="0"/>
              </a:rPr>
            </a:br>
            <a:r>
              <a:rPr lang="ar-JO" dirty="0">
                <a:solidFill>
                  <a:schemeClr val="accent1">
                    <a:lumMod val="20000"/>
                    <a:lumOff val="80000"/>
                  </a:schemeClr>
                </a:solidFill>
                <a:effectLst/>
                <a:latin typeface="Arial" charset="0"/>
                <a:ea typeface="ＭＳ Ｐゴシック" charset="0"/>
                <a:cs typeface="Arial" charset="0"/>
              </a:rPr>
              <a:t>دانيال 2</a:t>
            </a:r>
            <a:endParaRPr lang="en-US" dirty="0">
              <a:solidFill>
                <a:schemeClr val="accent1">
                  <a:lumMod val="20000"/>
                  <a:lumOff val="80000"/>
                </a:schemeClr>
              </a:solidFill>
              <a:effectLst/>
              <a:latin typeface="Arial" charset="0"/>
              <a:ea typeface="ＭＳ Ｐゴシック" charset="0"/>
              <a:cs typeface="Arial"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544" y="4803799"/>
            <a:ext cx="2990602"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2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52520" cy="6858000"/>
          </a:xfrm>
          <a:prstGeom prst="rect">
            <a:avLst/>
          </a:prstGeom>
        </p:spPr>
      </p:pic>
      <p:sp>
        <p:nvSpPr>
          <p:cNvPr id="180240" name="Rectangle 17"/>
          <p:cNvSpPr>
            <a:spLocks noGrp="1" noChangeArrowheads="1"/>
          </p:cNvSpPr>
          <p:nvPr>
            <p:ph type="title" idx="4294967295"/>
          </p:nvPr>
        </p:nvSpPr>
        <p:spPr>
          <a:xfrm>
            <a:off x="-7766" y="5157192"/>
            <a:ext cx="3787678" cy="1700808"/>
          </a:xfrm>
          <a:solidFill>
            <a:schemeClr val="tx1"/>
          </a:solidFill>
        </p:spPr>
        <p:txBody>
          <a:bodyPr/>
          <a:lstStyle/>
          <a:p>
            <a:pPr eaLnBrk="1" hangingPunct="1">
              <a:defRPr/>
            </a:pPr>
            <a:br>
              <a:rPr lang="en-US" sz="2800" b="1" dirty="0">
                <a:solidFill>
                  <a:schemeClr val="bg1"/>
                </a:solidFill>
                <a:effectLst/>
                <a:latin typeface="Arial" charset="0"/>
                <a:ea typeface="ＭＳ Ｐゴシック" charset="0"/>
                <a:cs typeface="Arial" charset="0"/>
              </a:rPr>
            </a:br>
            <a:r>
              <a:rPr lang="ar-JO" sz="2800" b="1" dirty="0">
                <a:solidFill>
                  <a:schemeClr val="bg1"/>
                </a:solidFill>
                <a:effectLst/>
                <a:latin typeface="Arial" charset="0"/>
                <a:ea typeface="ＭＳ Ｐゴシック" charset="0"/>
                <a:cs typeface="Arial" charset="0"/>
              </a:rPr>
              <a:t>لاحظ أن كل الممالك </a:t>
            </a:r>
            <a:br>
              <a:rPr lang="ar-JO" sz="2800" b="1" dirty="0">
                <a:solidFill>
                  <a:schemeClr val="bg1"/>
                </a:solidFill>
                <a:effectLst/>
                <a:latin typeface="Arial" charset="0"/>
                <a:ea typeface="ＭＳ Ｐゴシック" charset="0"/>
                <a:cs typeface="Arial" charset="0"/>
              </a:rPr>
            </a:br>
            <a:r>
              <a:rPr lang="ar-JO" sz="2800" b="1" dirty="0">
                <a:solidFill>
                  <a:schemeClr val="bg1"/>
                </a:solidFill>
                <a:effectLst/>
                <a:latin typeface="Arial" charset="0"/>
                <a:ea typeface="ＭＳ Ｐゴシック" charset="0"/>
                <a:cs typeface="Arial" charset="0"/>
              </a:rPr>
              <a:t>ستقع في </a:t>
            </a:r>
            <a:br>
              <a:rPr lang="ar-JO" sz="2800" b="1" dirty="0">
                <a:solidFill>
                  <a:schemeClr val="bg1"/>
                </a:solidFill>
                <a:effectLst/>
                <a:latin typeface="Arial" charset="0"/>
                <a:ea typeface="ＭＳ Ｐゴシック" charset="0"/>
                <a:cs typeface="Arial" charset="0"/>
              </a:rPr>
            </a:br>
            <a:r>
              <a:rPr lang="ar-JO" sz="2800" b="1" dirty="0">
                <a:solidFill>
                  <a:schemeClr val="bg1"/>
                </a:solidFill>
                <a:effectLst/>
                <a:latin typeface="Arial" charset="0"/>
                <a:ea typeface="ＭＳ Ｐゴシック" charset="0"/>
                <a:cs typeface="Arial" charset="0"/>
              </a:rPr>
              <a:t>نفس الوقت</a:t>
            </a:r>
            <a:endParaRPr lang="en-US" sz="2800" b="1" dirty="0">
              <a:solidFill>
                <a:schemeClr val="bg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3924217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66860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charset="0"/>
                <a:cs typeface="Arial"/>
              </a:rPr>
              <a:t>دانيال</a:t>
            </a:r>
            <a:endParaRPr lang="en-US" sz="4000" b="1" dirty="0">
              <a:solidFill>
                <a:srgbClr val="FFFFFF"/>
              </a:solidFill>
              <a:latin typeface="Arial"/>
              <a:ea typeface="ＭＳ Ｐゴシック" charset="0"/>
              <a:cs typeface="Arial"/>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605-536 ق.م</a:t>
            </a:r>
            <a:endParaRPr lang="en-US" sz="3200" b="1" dirty="0">
              <a:solidFill>
                <a:srgbClr val="FFFFFF"/>
              </a:solidFill>
              <a:latin typeface="Arial"/>
              <a:ea typeface="ＭＳ Ｐゴシック" charset="0"/>
              <a:cs typeface="Arial"/>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1 شخصي</a:t>
            </a:r>
            <a:endParaRPr lang="en-US" sz="3200" b="1" dirty="0">
              <a:solidFill>
                <a:srgbClr val="FFFFFF"/>
              </a:solidFill>
              <a:latin typeface="Arial"/>
              <a:ea typeface="ＭＳ Ｐゴシック" charset="0"/>
              <a:cs typeface="Arial"/>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latin typeface="Arial"/>
                <a:cs typeface="Arial"/>
              </a:rPr>
              <a:t>نبوي 2-12</a:t>
            </a:r>
            <a:endParaRPr lang="en-US" sz="3600" b="1" dirty="0">
              <a:solidFill>
                <a:srgbClr val="808080"/>
              </a:solidFill>
              <a:latin typeface="Arial"/>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الأمم 2-7</a:t>
            </a:r>
            <a:endParaRPr lang="en-US" sz="3200" b="1" dirty="0">
              <a:solidFill>
                <a:srgbClr val="FFFFFF"/>
              </a:solidFill>
              <a:latin typeface="Arial"/>
              <a:ea typeface="ＭＳ Ｐゴシック" charset="0"/>
              <a:cs typeface="Arial"/>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آرامي</a:t>
            </a:r>
            <a:endParaRPr lang="en-US" sz="2800" b="1" i="1" dirty="0">
              <a:solidFill>
                <a:srgbClr val="FFFFFF"/>
              </a:solidFill>
              <a:latin typeface="Arial"/>
              <a:ea typeface="ＭＳ Ｐゴシック" charset="0"/>
              <a:cs typeface="Arial"/>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عبري</a:t>
            </a:r>
            <a:endParaRPr lang="en-US" sz="2800" b="1" i="1" dirty="0">
              <a:solidFill>
                <a:srgbClr val="FFFFFF"/>
              </a:solidFill>
              <a:latin typeface="Arial"/>
              <a:ea typeface="ＭＳ Ｐゴシック" charset="0"/>
              <a:cs typeface="Arial"/>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تفسير</a:t>
            </a:r>
            <a:endParaRPr lang="en-US" sz="3200" b="1" dirty="0">
              <a:solidFill>
                <a:srgbClr val="FFFFFF"/>
              </a:solidFill>
              <a:latin typeface="Arial"/>
              <a:ea typeface="ＭＳ Ｐゴシック" charset="0"/>
              <a:cs typeface="Arial"/>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0" name="Text Box 16"/>
          <p:cNvSpPr txBox="1">
            <a:spLocks noChangeArrowheads="1"/>
          </p:cNvSpPr>
          <p:nvPr/>
        </p:nvSpPr>
        <p:spPr bwMode="auto">
          <a:xfrm rot="-4468975">
            <a:off x="905536" y="3754661"/>
            <a:ext cx="2209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2 التمثال</a:t>
            </a:r>
            <a:endParaRPr lang="en-US" sz="2800" b="1" dirty="0">
              <a:solidFill>
                <a:srgbClr val="FFFFFF"/>
              </a:solidFill>
              <a:latin typeface="Arial"/>
              <a:ea typeface="ＭＳ Ｐゴシック" charset="0"/>
              <a:cs typeface="Arial"/>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3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436610" y="3814519"/>
            <a:ext cx="190925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3 الصنم</a:t>
            </a:r>
            <a:endParaRPr lang="en-US" sz="2800" b="1" dirty="0">
              <a:solidFill>
                <a:srgbClr val="FFFFFF"/>
              </a:solidFill>
              <a:latin typeface="Arial"/>
              <a:ea typeface="ＭＳ Ｐゴシック" charset="0"/>
              <a:cs typeface="Arial"/>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2800" b="1" dirty="0">
                <a:solidFill>
                  <a:srgbClr val="FFFFFF"/>
                </a:solidFill>
                <a:latin typeface="Arial"/>
                <a:cs typeface="Arial"/>
              </a:rPr>
              <a:t>يحكم الله العالم</a:t>
            </a:r>
            <a:endParaRPr lang="en-US" sz="3600" b="1" dirty="0">
              <a:solidFill>
                <a:srgbClr val="808080"/>
              </a:solidFill>
              <a:latin typeface="Arial"/>
              <a:cs typeface="Arial"/>
            </a:endParaRPr>
          </a:p>
        </p:txBody>
      </p:sp>
    </p:spTree>
    <p:extLst>
      <p:ext uri="{BB962C8B-B14F-4D97-AF65-F5344CB8AC3E}">
        <p14:creationId xmlns:p14="http://schemas.microsoft.com/office/powerpoint/2010/main" val="61680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851150" cy="692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27" name="Text Box 15"/>
          <p:cNvSpPr txBox="1">
            <a:spLocks noChangeArrowheads="1"/>
          </p:cNvSpPr>
          <p:nvPr/>
        </p:nvSpPr>
        <p:spPr bwMode="auto">
          <a:xfrm>
            <a:off x="0" y="4725144"/>
            <a:ext cx="284380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دانيال 2</a:t>
            </a:r>
            <a:br>
              <a:rPr lang="en-US" sz="4000" b="1" dirty="0">
                <a:solidFill>
                  <a:srgbClr val="FFFFFF"/>
                </a:solidFill>
                <a:effectLst>
                  <a:glow rad="101600">
                    <a:srgbClr val="000000">
                      <a:alpha val="75000"/>
                    </a:srgbClr>
                  </a:glow>
                </a:effectLst>
                <a:latin typeface="Arial"/>
                <a:ea typeface="ＭＳ Ｐゴシック" charset="0"/>
                <a:cs typeface="Arial"/>
              </a:rPr>
            </a:br>
            <a:r>
              <a:rPr lang="ar-JO" sz="3200" b="1" dirty="0">
                <a:solidFill>
                  <a:srgbClr val="FFFFFF"/>
                </a:solidFill>
                <a:effectLst>
                  <a:glow rad="101600">
                    <a:srgbClr val="000000">
                      <a:alpha val="75000"/>
                    </a:srgbClr>
                  </a:glow>
                </a:effectLst>
                <a:latin typeface="Arial"/>
                <a:ea typeface="ＭＳ Ｐゴシック" charset="0"/>
                <a:cs typeface="Arial"/>
              </a:rPr>
              <a:t>مواد</a:t>
            </a:r>
          </a:p>
          <a:p>
            <a:pPr algn="ctr" defTabSz="914400" fontAlgn="base">
              <a:spcBef>
                <a:spcPct val="50000"/>
              </a:spcBef>
              <a:spcAft>
                <a:spcPct val="0"/>
              </a:spcAft>
              <a:defRPr/>
            </a:pPr>
            <a:r>
              <a:rPr lang="ar-JO" sz="3200" b="1" dirty="0">
                <a:solidFill>
                  <a:srgbClr val="FFFFFF"/>
                </a:solidFill>
                <a:effectLst>
                  <a:glow rad="101600">
                    <a:srgbClr val="000000">
                      <a:alpha val="75000"/>
                    </a:srgbClr>
                  </a:glow>
                </a:effectLst>
                <a:latin typeface="Arial"/>
                <a:ea typeface="ＭＳ Ｐゴシック" charset="0"/>
                <a:cs typeface="Arial"/>
              </a:rPr>
              <a:t>عديدة</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180240" name="Rectangle 17"/>
          <p:cNvSpPr>
            <a:spLocks noGrp="1" noChangeArrowheads="1"/>
          </p:cNvSpPr>
          <p:nvPr>
            <p:ph type="title" idx="4294967295"/>
          </p:nvPr>
        </p:nvSpPr>
        <p:spPr>
          <a:xfrm>
            <a:off x="2843213" y="115888"/>
            <a:ext cx="3457575" cy="2852737"/>
          </a:xfrm>
        </p:spPr>
        <p:txBody>
          <a:bodyPr/>
          <a:lstStyle/>
          <a:p>
            <a:pPr eaLnBrk="1" hangingPunct="1">
              <a:defRPr/>
            </a:pPr>
            <a:r>
              <a:rPr lang="ar-JO" b="1" dirty="0"/>
              <a:t>يمكن أن </a:t>
            </a:r>
            <a:br>
              <a:rPr lang="ar-JO" b="1" dirty="0"/>
            </a:br>
            <a:r>
              <a:rPr lang="ar-JO" b="1" dirty="0"/>
              <a:t>تصبح التماثيل عادة سيئة</a:t>
            </a:r>
            <a:endParaRPr lang="en-US" b="1" dirty="0">
              <a:solidFill>
                <a:schemeClr val="bg1"/>
              </a:solidFill>
              <a:effectLst/>
              <a:latin typeface="Arial" charset="0"/>
              <a:ea typeface="ＭＳ Ｐゴシック" charset="0"/>
              <a:cs typeface="Arial" charset="0"/>
            </a:endParaRPr>
          </a:p>
        </p:txBody>
      </p:sp>
      <p:pic>
        <p:nvPicPr>
          <p:cNvPr id="577540"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7775" y="-50800"/>
            <a:ext cx="2852738"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 Box 15"/>
          <p:cNvSpPr txBox="1">
            <a:spLocks noChangeArrowheads="1"/>
          </p:cNvSpPr>
          <p:nvPr/>
        </p:nvSpPr>
        <p:spPr bwMode="auto">
          <a:xfrm>
            <a:off x="6300192" y="4725144"/>
            <a:ext cx="2843808"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effectLst>
                  <a:glow rad="101600">
                    <a:srgbClr val="000000">
                      <a:alpha val="75000"/>
                    </a:srgbClr>
                  </a:glow>
                </a:effectLst>
                <a:latin typeface="Arial"/>
                <a:ea typeface="ＭＳ Ｐゴシック" charset="0"/>
                <a:cs typeface="Arial"/>
              </a:rPr>
              <a:t>دانيال 3 </a:t>
            </a:r>
            <a:br>
              <a:rPr lang="en-US" sz="4000" b="1" dirty="0">
                <a:solidFill>
                  <a:srgbClr val="FFFFFF"/>
                </a:solidFill>
                <a:effectLst>
                  <a:glow rad="101600">
                    <a:srgbClr val="000000">
                      <a:alpha val="75000"/>
                    </a:srgbClr>
                  </a:glow>
                </a:effectLst>
                <a:latin typeface="Arial"/>
                <a:ea typeface="ＭＳ Ｐゴシック" charset="0"/>
                <a:cs typeface="Arial"/>
              </a:rPr>
            </a:br>
            <a:r>
              <a:rPr lang="ar-JO" sz="3200" b="1" dirty="0">
                <a:solidFill>
                  <a:srgbClr val="FFFFFF"/>
                </a:solidFill>
                <a:effectLst>
                  <a:glow rad="101600">
                    <a:srgbClr val="000000">
                      <a:alpha val="75000"/>
                    </a:srgbClr>
                  </a:glow>
                </a:effectLst>
                <a:latin typeface="Arial"/>
                <a:ea typeface="ＭＳ Ｐゴシック" charset="0"/>
                <a:cs typeface="Arial"/>
              </a:rPr>
              <a:t>كله من ذهب</a:t>
            </a:r>
            <a:br>
              <a:rPr lang="en-US" sz="3200" b="1" dirty="0">
                <a:solidFill>
                  <a:srgbClr val="FFFFFF"/>
                </a:solidFill>
                <a:effectLst>
                  <a:glow rad="101600">
                    <a:srgbClr val="000000">
                      <a:alpha val="75000"/>
                    </a:srgbClr>
                  </a:glow>
                </a:effectLst>
                <a:latin typeface="Arial"/>
                <a:ea typeface="ＭＳ Ｐゴシック" charset="0"/>
                <a:cs typeface="Arial"/>
              </a:rPr>
            </a:br>
            <a:r>
              <a:rPr lang="ar-JO" sz="3200" b="1" dirty="0">
                <a:solidFill>
                  <a:srgbClr val="FFFFFF"/>
                </a:solidFill>
                <a:effectLst>
                  <a:glow rad="101600">
                    <a:srgbClr val="000000">
                      <a:alpha val="75000"/>
                    </a:srgbClr>
                  </a:glow>
                </a:effectLst>
                <a:latin typeface="Arial"/>
                <a:ea typeface="ＭＳ Ｐゴシック" charset="0"/>
                <a:cs typeface="Arial"/>
              </a:rPr>
              <a:t>9 * 90 قدم</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2044485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69327"/>
                                        </p:tgtEl>
                                        <p:attrNameLst>
                                          <p:attrName>style.visibility</p:attrName>
                                        </p:attrNameLst>
                                      </p:cBhvr>
                                      <p:to>
                                        <p:strVal val="visible"/>
                                      </p:to>
                                    </p:set>
                                    <p:anim calcmode="lin" valueType="num">
                                      <p:cBhvr>
                                        <p:cTn id="7" dur="1000" fill="hold"/>
                                        <p:tgtEl>
                                          <p:spTgt spid="269327"/>
                                        </p:tgtEl>
                                        <p:attrNameLst>
                                          <p:attrName>ppt_w</p:attrName>
                                        </p:attrNameLst>
                                      </p:cBhvr>
                                      <p:tavLst>
                                        <p:tav tm="0">
                                          <p:val>
                                            <p:fltVal val="0"/>
                                          </p:val>
                                        </p:tav>
                                        <p:tav tm="100000">
                                          <p:val>
                                            <p:strVal val="#ppt_w"/>
                                          </p:val>
                                        </p:tav>
                                      </p:tavLst>
                                    </p:anim>
                                    <p:anim calcmode="lin" valueType="num">
                                      <p:cBhvr>
                                        <p:cTn id="8" dur="1000" fill="hold"/>
                                        <p:tgtEl>
                                          <p:spTgt spid="269327"/>
                                        </p:tgtEl>
                                        <p:attrNameLst>
                                          <p:attrName>ppt_h</p:attrName>
                                        </p:attrNameLst>
                                      </p:cBhvr>
                                      <p:tavLst>
                                        <p:tav tm="0">
                                          <p:val>
                                            <p:fltVal val="0"/>
                                          </p:val>
                                        </p:tav>
                                        <p:tav tm="100000">
                                          <p:val>
                                            <p:strVal val="#ppt_h"/>
                                          </p:val>
                                        </p:tav>
                                      </p:tavLst>
                                    </p:anim>
                                    <p:anim calcmode="lin" valueType="num">
                                      <p:cBhvr>
                                        <p:cTn id="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1" presetID="0" presetClass="path" presetSubtype="0" accel="50000" decel="50000" fill="hold" nodeType="withEffect">
                                  <p:stCondLst>
                                    <p:cond delay="0"/>
                                  </p:stCondLst>
                                  <p:childTnLst>
                                    <p:animMotion origin="layout" path="M 0.69288 -0.89537 L -0.00017 0.00301 " pathEditMode="relative" rAng="0" ptsTypes="AA">
                                      <p:cBhvr>
                                        <p:cTn id="12" dur="2000" fill="hold"/>
                                        <p:tgtEl>
                                          <p:spTgt spid="269327"/>
                                        </p:tgtEl>
                                        <p:attrNameLst>
                                          <p:attrName>ppt_x</p:attrName>
                                          <p:attrName>ppt_y</p:attrName>
                                        </p:attrNameLst>
                                      </p:cBhvr>
                                      <p:rCtr x="-34653" y="44907"/>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8"/>
                                        </p:tgtEl>
                                        <p:attrNameLst>
                                          <p:attrName>ppt_y</p:attrName>
                                        </p:attrNameLst>
                                      </p:cBhvr>
                                      <p:tavLst>
                                        <p:tav tm="0" fmla="#ppt_y+(sin(-2*pi*(1-$))*-#ppt_x+cos(-2*pi*(1-$))*(1-#ppt_y))*(1-$)">
                                          <p:val>
                                            <p:fltVal val="0"/>
                                          </p:val>
                                        </p:tav>
                                        <p:tav tm="100000">
                                          <p:val>
                                            <p:fltVal val="1"/>
                                          </p:val>
                                        </p:tav>
                                      </p:tavLst>
                                    </p:anim>
                                  </p:childTnLst>
                                </p:cTn>
                              </p:par>
                              <p:par>
                                <p:cTn id="21" presetID="0" presetClass="path" presetSubtype="0" accel="50000" decel="50000" fill="hold" nodeType="withEffect">
                                  <p:stCondLst>
                                    <p:cond delay="0"/>
                                  </p:stCondLst>
                                  <p:childTnLst>
                                    <p:animMotion origin="layout" path="M 0.69323 -0.89537 L 0.00018 0.00301 " pathEditMode="relative" rAng="0" ptsTypes="AA">
                                      <p:cBhvr>
                                        <p:cTn id="22" dur="2000" fill="hold"/>
                                        <p:tgtEl>
                                          <p:spTgt spid="18"/>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2"/>
          <p:cNvSpPr>
            <a:spLocks noChangeArrowheads="1"/>
          </p:cNvSpPr>
          <p:nvPr/>
        </p:nvSpPr>
        <p:spPr bwMode="auto">
          <a:xfrm>
            <a:off x="0" y="0"/>
            <a:ext cx="94488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Title 4"/>
          <p:cNvSpPr>
            <a:spLocks noGrp="1"/>
          </p:cNvSpPr>
          <p:nvPr>
            <p:ph type="title" idx="4294967295"/>
          </p:nvPr>
        </p:nvSpPr>
        <p:spPr>
          <a:xfrm>
            <a:off x="0" y="5318759"/>
            <a:ext cx="9448800" cy="13572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pPr>
            <a:r>
              <a:rPr lang="ar-JO" sz="4000" b="1" kern="1200" dirty="0">
                <a:solidFill>
                  <a:schemeClr val="bg1"/>
                </a:solidFill>
                <a:effectLst>
                  <a:glow rad="101600">
                    <a:schemeClr val="tx1">
                      <a:alpha val="75000"/>
                    </a:schemeClr>
                  </a:glow>
                </a:effectLst>
                <a:ea typeface="+mn-ea"/>
              </a:rPr>
              <a:t>حننيا، ميشائيل، عزريا</a:t>
            </a:r>
            <a:br>
              <a:rPr lang="en-US" sz="4000" b="1" kern="1200" dirty="0">
                <a:solidFill>
                  <a:schemeClr val="bg1"/>
                </a:solidFill>
                <a:effectLst>
                  <a:glow rad="101600">
                    <a:schemeClr val="tx1">
                      <a:alpha val="75000"/>
                    </a:schemeClr>
                  </a:glow>
                </a:effectLst>
                <a:ea typeface="+mn-ea"/>
              </a:rPr>
            </a:br>
            <a:r>
              <a:rPr lang="en-US" sz="4000" b="1" kern="1200" dirty="0">
                <a:solidFill>
                  <a:schemeClr val="bg1"/>
                </a:solidFill>
                <a:effectLst>
                  <a:glow rad="101600">
                    <a:schemeClr val="tx1">
                      <a:alpha val="75000"/>
                    </a:schemeClr>
                  </a:glow>
                </a:effectLst>
                <a:ea typeface="+mn-ea"/>
              </a:rPr>
              <a:t>(</a:t>
            </a:r>
            <a:r>
              <a:rPr lang="ar-JO" sz="4000" b="1" kern="1200" dirty="0">
                <a:solidFill>
                  <a:schemeClr val="bg1"/>
                </a:solidFill>
                <a:effectLst>
                  <a:glow rad="101600">
                    <a:schemeClr val="tx1">
                      <a:alpha val="75000"/>
                    </a:schemeClr>
                  </a:glow>
                </a:effectLst>
                <a:ea typeface="+mn-ea"/>
              </a:rPr>
              <a:t>شدرخ، ميشخ و عبدنغو</a:t>
            </a:r>
            <a:r>
              <a:rPr lang="en-US" sz="4000" b="1" kern="1200" dirty="0">
                <a:solidFill>
                  <a:schemeClr val="bg1"/>
                </a:solidFill>
                <a:effectLst>
                  <a:glow rad="101600">
                    <a:schemeClr val="tx1">
                      <a:alpha val="75000"/>
                    </a:schemeClr>
                  </a:glow>
                </a:effectLst>
                <a:ea typeface="+mn-ea"/>
              </a:rPr>
              <a:t>)</a:t>
            </a:r>
          </a:p>
        </p:txBody>
      </p:sp>
      <p:pic>
        <p:nvPicPr>
          <p:cNvPr id="3074" name="Picture 2" descr="Image result for Shadrach, Meshach and Abednego">
            <a:extLst>
              <a:ext uri="{FF2B5EF4-FFF2-40B4-BE49-F238E27FC236}">
                <a16:creationId xmlns:a16="http://schemas.microsoft.com/office/drawing/2014/main" id="{A4A74494-63B0-874B-89EF-96571621B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207"/>
            <a:ext cx="9448800" cy="45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52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ما الذي تحتاج أن تعرفه لتكون </a:t>
            </a:r>
            <a:r>
              <a:rPr lang="ar-JO" sz="5400" b="1" dirty="0">
                <a:solidFill>
                  <a:srgbClr val="FFFF00"/>
                </a:solidFill>
                <a:effectLst>
                  <a:glow rad="127000">
                    <a:schemeClr val="tx1"/>
                  </a:glow>
                </a:effectLst>
                <a:latin typeface="Arial" charset="0"/>
                <a:ea typeface="ＭＳ Ｐゴシック" charset="0"/>
                <a:cs typeface="ＭＳ Ｐゴシック" charset="0"/>
              </a:rPr>
              <a:t>واثقاً ؟</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74815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20072" y="609600"/>
            <a:ext cx="3744416" cy="1447800"/>
          </a:xfrm>
        </p:spPr>
        <p:txBody>
          <a:bodyPr/>
          <a:lstStyle/>
          <a:p>
            <a:pPr>
              <a:defRPr/>
            </a:pPr>
            <a:r>
              <a:rPr lang="ar-JO" b="1" dirty="0">
                <a:effectLst/>
                <a:latin typeface="Arial" charset="0"/>
                <a:ea typeface="ＭＳ Ｐゴシック" charset="0"/>
                <a:cs typeface="Arial" charset="0"/>
              </a:rPr>
              <a:t>يقف وحيداً</a:t>
            </a:r>
            <a:endParaRPr lang="en-US" b="1" dirty="0">
              <a:effectLst/>
              <a:latin typeface="Arial" charset="0"/>
              <a:ea typeface="ＭＳ Ｐゴシック" charset="0"/>
              <a:cs typeface="Arial" charset="0"/>
            </a:endParaRP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39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55600"/>
            <a:ext cx="9081977" cy="6248400"/>
          </a:xfrm>
          <a:prstGeom prst="rect">
            <a:avLst/>
          </a:prstGeom>
        </p:spPr>
      </p:pic>
      <p:sp>
        <p:nvSpPr>
          <p:cNvPr id="900098" name="Rectangle 2"/>
          <p:cNvSpPr>
            <a:spLocks noGrp="1" noChangeArrowheads="1"/>
          </p:cNvSpPr>
          <p:nvPr>
            <p:ph type="ctrTitle"/>
          </p:nvPr>
        </p:nvSpPr>
        <p:spPr>
          <a:xfrm>
            <a:off x="0" y="5817458"/>
            <a:ext cx="91440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ar-JO" sz="4000" b="1" kern="1200" dirty="0">
                <a:effectLst>
                  <a:glow rad="101600">
                    <a:schemeClr val="tx1">
                      <a:alpha val="75000"/>
                    </a:schemeClr>
                  </a:glow>
                </a:effectLst>
                <a:ea typeface="+mn-ea"/>
              </a:rPr>
              <a:t>المرسوم (دانيال 3)</a:t>
            </a:r>
            <a:endParaRPr lang="en-US" sz="4000" b="1" kern="1200" dirty="0">
              <a:effectLst>
                <a:glow rad="101600">
                  <a:schemeClr val="tx1">
                    <a:alpha val="75000"/>
                  </a:schemeClr>
                </a:glow>
              </a:effectLst>
              <a:ea typeface="+mn-ea"/>
            </a:endParaRPr>
          </a:p>
        </p:txBody>
      </p:sp>
    </p:spTree>
    <p:extLst>
      <p:ext uri="{BB962C8B-B14F-4D97-AF65-F5344CB8AC3E}">
        <p14:creationId xmlns:p14="http://schemas.microsoft.com/office/powerpoint/2010/main" val="2709458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457200"/>
            <a:ext cx="9144000" cy="1249680"/>
          </a:xfrm>
        </p:spPr>
        <p:txBody>
          <a:bodyPr/>
          <a:lstStyle/>
          <a:p>
            <a:pPr>
              <a:defRPr/>
            </a:pPr>
            <a:r>
              <a:rPr lang="ar-JO" b="1" dirty="0">
                <a:latin typeface="Arial" charset="0"/>
                <a:ea typeface="ＭＳ Ｐゴシック" charset="0"/>
                <a:cs typeface="Arial" charset="0"/>
              </a:rPr>
              <a:t>الأتون المتقد</a:t>
            </a:r>
            <a:endParaRPr lang="en-US" b="1" dirty="0">
              <a:latin typeface="Arial" charset="0"/>
              <a:ea typeface="ＭＳ Ｐゴシック" charset="0"/>
              <a:cs typeface="Arial" charset="0"/>
            </a:endParaRPr>
          </a:p>
        </p:txBody>
      </p:sp>
      <p:pic>
        <p:nvPicPr>
          <p:cNvPr id="2050" name="Picture 2" descr="Image result for Shadrach, Meshach and Abednego">
            <a:extLst>
              <a:ext uri="{FF2B5EF4-FFF2-40B4-BE49-F238E27FC236}">
                <a16:creationId xmlns:a16="http://schemas.microsoft.com/office/drawing/2014/main" id="{97FAF489-9977-B94A-864A-97F78329F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79625"/>
            <a:ext cx="9144000" cy="477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202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7" name="Picture 2" descr="OBYSF004"/>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47513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4800600" y="260350"/>
            <a:ext cx="4191000" cy="1600200"/>
          </a:xfrm>
        </p:spPr>
        <p:txBody>
          <a:bodyPr/>
          <a:lstStyle/>
          <a:p>
            <a:pPr>
              <a:defRPr/>
            </a:pPr>
            <a:r>
              <a:rPr lang="ar-JO" altLang="ja-JP" sz="5400" b="1" dirty="0">
                <a:effectLst/>
                <a:ea typeface="ＭＳ Ｐゴシック" charset="0"/>
              </a:rPr>
              <a:t>أرى أربعة رجال</a:t>
            </a:r>
            <a:endParaRPr lang="en-US" sz="5400" b="1" dirty="0">
              <a:effectLst/>
              <a:ea typeface="ＭＳ Ｐゴシック" charset="0"/>
            </a:endParaRPr>
          </a:p>
        </p:txBody>
      </p:sp>
      <p:pic>
        <p:nvPicPr>
          <p:cNvPr id="587779" name="Picture 1" descr="dan-3-furnac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22918" y="2148840"/>
            <a:ext cx="57912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28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71170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charset="0"/>
                <a:cs typeface="Arial"/>
              </a:rPr>
              <a:t>دانيال</a:t>
            </a:r>
            <a:endParaRPr lang="en-US" sz="4000" b="1" dirty="0">
              <a:solidFill>
                <a:srgbClr val="FFFFFF"/>
              </a:solidFill>
              <a:latin typeface="Arial"/>
              <a:ea typeface="ＭＳ Ｐゴシック" charset="0"/>
              <a:cs typeface="Arial"/>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605-536 ق.م</a:t>
            </a:r>
            <a:endParaRPr lang="en-US" sz="3200" b="1" dirty="0">
              <a:solidFill>
                <a:srgbClr val="FFFFFF"/>
              </a:solidFill>
              <a:latin typeface="Arial"/>
              <a:ea typeface="ＭＳ Ｐゴシック" charset="0"/>
              <a:cs typeface="Arial"/>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1 شخصي</a:t>
            </a:r>
            <a:endParaRPr lang="en-US" sz="3200" b="1" dirty="0">
              <a:solidFill>
                <a:srgbClr val="FFFFFF"/>
              </a:solidFill>
              <a:latin typeface="Arial"/>
              <a:ea typeface="ＭＳ Ｐゴシック" charset="0"/>
              <a:cs typeface="Arial"/>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latin typeface="Arial"/>
                <a:cs typeface="Arial"/>
              </a:rPr>
              <a:t>نبوي 2-12</a:t>
            </a:r>
            <a:endParaRPr lang="en-US" sz="3600" b="1" dirty="0">
              <a:solidFill>
                <a:srgbClr val="808080"/>
              </a:solidFill>
              <a:latin typeface="Arial"/>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الأمم 2-7</a:t>
            </a:r>
            <a:endParaRPr lang="en-US" sz="3200" b="1" dirty="0">
              <a:solidFill>
                <a:srgbClr val="FFFFFF"/>
              </a:solidFill>
              <a:latin typeface="Arial"/>
              <a:ea typeface="ＭＳ Ｐゴシック" charset="0"/>
              <a:cs typeface="Arial"/>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آرامي</a:t>
            </a:r>
            <a:endParaRPr lang="en-US" sz="2800" b="1" i="1" dirty="0">
              <a:solidFill>
                <a:srgbClr val="FFFFFF"/>
              </a:solidFill>
              <a:latin typeface="Arial"/>
              <a:ea typeface="ＭＳ Ｐゴシック" charset="0"/>
              <a:cs typeface="Arial"/>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عبري</a:t>
            </a:r>
            <a:endParaRPr lang="en-US" sz="2800" b="1" i="1" dirty="0">
              <a:solidFill>
                <a:srgbClr val="FFFFFF"/>
              </a:solidFill>
              <a:latin typeface="Arial"/>
              <a:ea typeface="ＭＳ Ｐゴシック" charset="0"/>
              <a:cs typeface="Arial"/>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تفسير</a:t>
            </a:r>
            <a:endParaRPr lang="en-US" sz="3200" b="1" dirty="0">
              <a:solidFill>
                <a:srgbClr val="FFFFFF"/>
              </a:solidFill>
              <a:latin typeface="Arial"/>
              <a:ea typeface="ＭＳ Ｐゴシック" charset="0"/>
              <a:cs typeface="Arial"/>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0" name="Text Box 16"/>
          <p:cNvSpPr txBox="1">
            <a:spLocks noChangeArrowheads="1"/>
          </p:cNvSpPr>
          <p:nvPr/>
        </p:nvSpPr>
        <p:spPr bwMode="auto">
          <a:xfrm rot="-4468975">
            <a:off x="905536" y="3754661"/>
            <a:ext cx="2209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2 التمثال</a:t>
            </a:r>
            <a:endParaRPr lang="en-US" sz="2800" b="1" dirty="0">
              <a:solidFill>
                <a:srgbClr val="FFFFFF"/>
              </a:solidFill>
              <a:latin typeface="Arial"/>
              <a:ea typeface="ＭＳ Ｐゴシック" charset="0"/>
              <a:cs typeface="Arial"/>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4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436610" y="3814519"/>
            <a:ext cx="190925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3 الصنم</a:t>
            </a:r>
            <a:endParaRPr lang="en-US" sz="2800" b="1" dirty="0">
              <a:solidFill>
                <a:srgbClr val="FFFFFF"/>
              </a:solidFill>
              <a:latin typeface="Arial"/>
              <a:ea typeface="ＭＳ Ｐゴシック" charset="0"/>
              <a:cs typeface="Arial"/>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2800" b="1" dirty="0">
                <a:solidFill>
                  <a:srgbClr val="FFFFFF"/>
                </a:solidFill>
                <a:latin typeface="Arial"/>
                <a:cs typeface="Arial"/>
              </a:rPr>
              <a:t>يحكم الله العالم</a:t>
            </a:r>
            <a:endParaRPr lang="en-US" sz="3600" b="1" dirty="0">
              <a:solidFill>
                <a:srgbClr val="808080"/>
              </a:solidFill>
              <a:latin typeface="Arial"/>
              <a:cs typeface="Arial"/>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4 الشجرة</a:t>
            </a:r>
            <a:endParaRPr lang="en-US" sz="2800" b="1" dirty="0">
              <a:solidFill>
                <a:srgbClr val="FFFFFF"/>
              </a:solidFill>
              <a:latin typeface="Arial"/>
              <a:ea typeface="ＭＳ Ｐゴシック" charset="0"/>
              <a:cs typeface="Arial"/>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3200" b="1" dirty="0">
                <a:solidFill>
                  <a:srgbClr val="FFFFFF"/>
                </a:solidFill>
                <a:latin typeface="Arial"/>
                <a:ea typeface="ＭＳ Ｐゴシック" charset="0"/>
                <a:cs typeface="Arial"/>
              </a:rPr>
              <a:t>دينونة</a:t>
            </a:r>
            <a:endParaRPr lang="en-US" sz="32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61680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91874" name="Picture 3" descr="ONEBN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04800"/>
            <a:ext cx="411797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2" name="Title 3"/>
          <p:cNvSpPr>
            <a:spLocks noGrp="1"/>
          </p:cNvSpPr>
          <p:nvPr>
            <p:ph type="title" idx="4294967295"/>
          </p:nvPr>
        </p:nvSpPr>
        <p:spPr>
          <a:xfrm>
            <a:off x="5410200" y="609600"/>
            <a:ext cx="3048000" cy="2895600"/>
          </a:xfrm>
        </p:spPr>
        <p:txBody>
          <a:bodyPr/>
          <a:lstStyle/>
          <a:p>
            <a:pPr>
              <a:defRPr/>
            </a:pPr>
            <a:r>
              <a:rPr lang="ar-JO" dirty="0">
                <a:solidFill>
                  <a:schemeClr val="tx1"/>
                </a:solidFill>
                <a:effectLst>
                  <a:outerShdw blurRad="38100" dist="38100" dir="2700000" algn="tl">
                    <a:srgbClr val="FFFFFF"/>
                  </a:outerShdw>
                </a:effectLst>
                <a:latin typeface="Arial" charset="0"/>
                <a:ea typeface="ＭＳ Ｐゴシック" charset="0"/>
                <a:cs typeface="ＭＳ Ｐゴシック" charset="0"/>
              </a:rPr>
              <a:t>الشجرة في</a:t>
            </a:r>
            <a:br>
              <a:rPr lang="ar-JO" dirty="0">
                <a:solidFill>
                  <a:schemeClr val="tx1"/>
                </a:solidFill>
                <a:effectLst>
                  <a:outerShdw blurRad="38100" dist="38100" dir="2700000" algn="tl">
                    <a:srgbClr val="FFFFFF"/>
                  </a:outerShdw>
                </a:effectLst>
                <a:latin typeface="Arial" charset="0"/>
                <a:ea typeface="ＭＳ Ｐゴシック" charset="0"/>
                <a:cs typeface="ＭＳ Ｐゴシック" charset="0"/>
              </a:rPr>
            </a:br>
            <a:r>
              <a:rPr lang="ar-JO" dirty="0">
                <a:solidFill>
                  <a:schemeClr val="tx1"/>
                </a:solidFill>
                <a:effectLst>
                  <a:outerShdw blurRad="38100" dist="38100" dir="2700000" algn="tl">
                    <a:srgbClr val="FFFFFF"/>
                  </a:outerShdw>
                </a:effectLst>
                <a:latin typeface="Arial" charset="0"/>
                <a:ea typeface="ＭＳ Ｐゴシック" charset="0"/>
                <a:cs typeface="ＭＳ Ｐゴシック" charset="0"/>
              </a:rPr>
              <a:t>دانيال 4</a:t>
            </a:r>
            <a:endParaRPr lang="en-US" dirty="0">
              <a:solidFill>
                <a:schemeClr val="tx1"/>
              </a:solidFill>
              <a:effectLst>
                <a:outerShdw blurRad="38100" dist="38100" dir="2700000" algn="tl">
                  <a:srgbClr val="FFFFFF"/>
                </a:outerShdw>
              </a:effectLst>
              <a:latin typeface="Arial" charset="0"/>
              <a:ea typeface="ＭＳ Ｐゴシック" charset="0"/>
              <a:cs typeface="ＭＳ Ｐゴシック" charset="0"/>
            </a:endParaRPr>
          </a:p>
        </p:txBody>
      </p:sp>
      <p:pic>
        <p:nvPicPr>
          <p:cNvPr id="5" name="Picture 3" descr="ONEBN010"/>
          <p:cNvPicPr>
            <a:picLocks noChangeAspect="1" noChangeArrowheads="1"/>
          </p:cNvPicPr>
          <p:nvPr/>
        </p:nvPicPr>
        <p:blipFill rotWithShape="1">
          <a:blip r:embed="rId3">
            <a:extLst>
              <a:ext uri="{28A0092B-C50C-407E-A947-70E740481C1C}">
                <a14:useLocalDpi xmlns:a14="http://schemas.microsoft.com/office/drawing/2010/main"/>
              </a:ext>
            </a:extLst>
          </a:blip>
          <a:srcRect t="79470"/>
          <a:stretch/>
        </p:blipFill>
        <p:spPr bwMode="auto">
          <a:xfrm>
            <a:off x="4572000" y="5165696"/>
            <a:ext cx="4117975" cy="126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201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1" name="Picture 2" descr="ONEBN01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4722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Title 2"/>
          <p:cNvSpPr>
            <a:spLocks noGrp="1"/>
          </p:cNvSpPr>
          <p:nvPr>
            <p:ph type="title" idx="4294967295"/>
          </p:nvPr>
        </p:nvSpPr>
        <p:spPr>
          <a:xfrm>
            <a:off x="4724400" y="0"/>
            <a:ext cx="4419600" cy="2133600"/>
          </a:xfrm>
        </p:spPr>
        <p:txBody>
          <a:bodyPr/>
          <a:lstStyle/>
          <a:p>
            <a:pPr>
              <a:defRPr/>
            </a:pPr>
            <a:r>
              <a:rPr lang="ar-JO" sz="3200" b="1" dirty="0">
                <a:solidFill>
                  <a:schemeClr val="bg1"/>
                </a:solidFill>
                <a:effectLst/>
                <a:latin typeface="Arial" charset="0"/>
                <a:ea typeface="ＭＳ Ｐゴシック" charset="0"/>
                <a:cs typeface="Arial" charset="0"/>
              </a:rPr>
              <a:t>عظّم نبوخدنصر</a:t>
            </a:r>
            <a:br>
              <a:rPr lang="ar-JO" sz="3200" b="1" dirty="0">
                <a:solidFill>
                  <a:schemeClr val="bg1"/>
                </a:solidFill>
                <a:effectLst/>
                <a:latin typeface="Arial" charset="0"/>
                <a:ea typeface="ＭＳ Ｐゴシック" charset="0"/>
                <a:cs typeface="Arial" charset="0"/>
              </a:rPr>
            </a:br>
            <a:r>
              <a:rPr lang="ar-JO" sz="3200" b="1" dirty="0">
                <a:solidFill>
                  <a:srgbClr val="FFFF00"/>
                </a:solidFill>
                <a:effectLst/>
                <a:latin typeface="Arial" charset="0"/>
                <a:ea typeface="ＭＳ Ｐゴシック" charset="0"/>
                <a:cs typeface="Arial" charset="0"/>
              </a:rPr>
              <a:t>نفسه</a:t>
            </a:r>
            <a:r>
              <a:rPr lang="ar-JO" sz="3200" b="1" dirty="0">
                <a:solidFill>
                  <a:schemeClr val="bg1"/>
                </a:solidFill>
                <a:effectLst/>
                <a:latin typeface="Arial" charset="0"/>
                <a:ea typeface="ＭＳ Ｐゴシック" charset="0"/>
                <a:cs typeface="Arial" charset="0"/>
              </a:rPr>
              <a:t> (4: 30)</a:t>
            </a:r>
            <a:endParaRPr lang="en-US" sz="3200" b="1" dirty="0">
              <a:solidFill>
                <a:schemeClr val="bg1"/>
              </a:solidFill>
              <a:effectLst/>
              <a:latin typeface="Arial" charset="0"/>
              <a:ea typeface="ＭＳ Ｐゴシック" charset="0"/>
              <a:cs typeface="Arial" charset="0"/>
            </a:endParaRPr>
          </a:p>
        </p:txBody>
      </p:sp>
      <p:sp>
        <p:nvSpPr>
          <p:cNvPr id="593923" name="Title 2"/>
          <p:cNvSpPr txBox="1">
            <a:spLocks/>
          </p:cNvSpPr>
          <p:nvPr/>
        </p:nvSpPr>
        <p:spPr bwMode="auto">
          <a:xfrm>
            <a:off x="4724400" y="1524000"/>
            <a:ext cx="44196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800" b="1" dirty="0">
                <a:solidFill>
                  <a:srgbClr val="FFFFFF"/>
                </a:solidFill>
                <a:latin typeface="Arial" charset="0"/>
                <a:cs typeface="Arial" charset="0"/>
              </a:rPr>
              <a:t>و أجاب الملك فقال أليست هذه بابل العظيمة التي بنيت</a:t>
            </a:r>
            <a:r>
              <a:rPr lang="ar-JO" sz="2800" b="1" dirty="0">
                <a:solidFill>
                  <a:srgbClr val="FFFF00"/>
                </a:solidFill>
                <a:latin typeface="Arial" charset="0"/>
                <a:cs typeface="Arial" charset="0"/>
              </a:rPr>
              <a:t>ها</a:t>
            </a:r>
            <a:r>
              <a:rPr lang="ar-JO" sz="2800" b="1" dirty="0">
                <a:solidFill>
                  <a:srgbClr val="FFFFFF"/>
                </a:solidFill>
                <a:latin typeface="Arial" charset="0"/>
                <a:cs typeface="Arial" charset="0"/>
              </a:rPr>
              <a:t> لبيت </a:t>
            </a:r>
            <a:r>
              <a:rPr lang="ar-JO" sz="2800" b="1" dirty="0">
                <a:solidFill>
                  <a:srgbClr val="FFFF00"/>
                </a:solidFill>
                <a:latin typeface="Arial" charset="0"/>
                <a:cs typeface="Arial" charset="0"/>
              </a:rPr>
              <a:t>الملك</a:t>
            </a:r>
            <a:r>
              <a:rPr lang="ar-JO" sz="2800" b="1" dirty="0">
                <a:solidFill>
                  <a:srgbClr val="FFFFFF"/>
                </a:solidFill>
                <a:latin typeface="Arial" charset="0"/>
                <a:cs typeface="Arial" charset="0"/>
              </a:rPr>
              <a:t> بقوة اقتدار</a:t>
            </a:r>
            <a:r>
              <a:rPr lang="ar-JO" sz="2800" b="1" dirty="0">
                <a:solidFill>
                  <a:srgbClr val="FFFF00"/>
                </a:solidFill>
                <a:latin typeface="Arial" charset="0"/>
                <a:cs typeface="Arial" charset="0"/>
              </a:rPr>
              <a:t>ي</a:t>
            </a:r>
            <a:r>
              <a:rPr lang="ar-JO" sz="2800" b="1" dirty="0">
                <a:solidFill>
                  <a:srgbClr val="FFFFFF"/>
                </a:solidFill>
                <a:latin typeface="Arial" charset="0"/>
                <a:cs typeface="Arial" charset="0"/>
              </a:rPr>
              <a:t> و لجلال مجد</a:t>
            </a:r>
            <a:r>
              <a:rPr lang="ar-JO" sz="2800" b="1" dirty="0">
                <a:solidFill>
                  <a:srgbClr val="FFFF00"/>
                </a:solidFill>
                <a:latin typeface="Arial" charset="0"/>
                <a:cs typeface="Arial" charset="0"/>
              </a:rPr>
              <a:t>ي</a:t>
            </a:r>
            <a:endParaRPr lang="en-US" sz="2800" b="1" dirty="0">
              <a:solidFill>
                <a:srgbClr val="FFFF00"/>
              </a:solidFill>
              <a:latin typeface="Arial" charset="0"/>
              <a:cs typeface="Arial" charset="0"/>
            </a:endParaRPr>
          </a:p>
        </p:txBody>
      </p:sp>
    </p:spTree>
    <p:extLst>
      <p:ext uri="{BB962C8B-B14F-4D97-AF65-F5344CB8AC3E}">
        <p14:creationId xmlns:p14="http://schemas.microsoft.com/office/powerpoint/2010/main" val="1168365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ONEBN01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1" y="0"/>
            <a:ext cx="920279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5715000"/>
            <a:ext cx="9144000" cy="1143000"/>
          </a:xfrm>
        </p:spPr>
        <p:txBody>
          <a:bodyPr/>
          <a:lstStyle/>
          <a:p>
            <a:pPr>
              <a:defRPr/>
            </a:pPr>
            <a:r>
              <a:rPr lang="ar-JO" b="1" dirty="0">
                <a:effectLst/>
                <a:latin typeface="Arial" charset="0"/>
                <a:ea typeface="ＭＳ Ｐゴシック" charset="0"/>
                <a:cs typeface="Arial" charset="0"/>
              </a:rPr>
              <a:t>نباتي رغم إرادته</a:t>
            </a:r>
            <a:endParaRPr lang="en-US" b="1" dirty="0">
              <a:effectLst/>
              <a:latin typeface="Arial" charset="0"/>
              <a:ea typeface="ＭＳ Ｐゴシック" charset="0"/>
              <a:cs typeface="Arial" charset="0"/>
            </a:endParaRPr>
          </a:p>
        </p:txBody>
      </p:sp>
    </p:spTree>
    <p:extLst>
      <p:ext uri="{BB962C8B-B14F-4D97-AF65-F5344CB8AC3E}">
        <p14:creationId xmlns:p14="http://schemas.microsoft.com/office/powerpoint/2010/main" val="4250762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7" name="Picture 3" descr="Dan 4 William_Blake_-_Nebukadnezar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876776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220200" cy="990600"/>
          </a:xfrm>
        </p:spPr>
        <p:txBody>
          <a:bodyPr/>
          <a:lstStyle/>
          <a:p>
            <a:pPr>
              <a:defRPr/>
            </a:pPr>
            <a:r>
              <a:rPr lang="ar-JO" b="1" dirty="0">
                <a:effectLst/>
                <a:latin typeface="Arial" charset="0"/>
                <a:ea typeface="ＭＳ Ｐゴシック" charset="0"/>
                <a:cs typeface="Arial" charset="0"/>
              </a:rPr>
              <a:t>عاش كحيوان</a:t>
            </a:r>
            <a:endParaRPr lang="en-US" b="1" dirty="0">
              <a:effectLst/>
              <a:latin typeface="Arial" charset="0"/>
              <a:ea typeface="ＭＳ Ｐゴシック" charset="0"/>
              <a:cs typeface="Arial" charset="0"/>
            </a:endParaRPr>
          </a:p>
        </p:txBody>
      </p:sp>
      <p:sp>
        <p:nvSpPr>
          <p:cNvPr id="5" name="Title 2"/>
          <p:cNvSpPr txBox="1">
            <a:spLocks/>
          </p:cNvSpPr>
          <p:nvPr/>
        </p:nvSpPr>
        <p:spPr bwMode="auto">
          <a:xfrm>
            <a:off x="-76200" y="6400800"/>
            <a:ext cx="9220200" cy="3810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b="1" dirty="0">
                <a:solidFill>
                  <a:srgbClr val="FFFFFF"/>
                </a:solidFill>
                <a:latin typeface="Arial" charset="0"/>
                <a:cs typeface="Arial" charset="0"/>
              </a:rPr>
              <a:t>رسم نبوخدنصر المشهور لوليم بليك</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15198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AB017205-62DB-697E-3B8B-026F105DD0EC}"/>
              </a:ext>
            </a:extLst>
          </p:cNvPr>
          <p:cNvSpPr>
            <a:spLocks noChangeArrowheads="1"/>
          </p:cNvSpPr>
          <p:nvPr/>
        </p:nvSpPr>
        <p:spPr bwMode="auto">
          <a:xfrm>
            <a:off x="-14288" y="0"/>
            <a:ext cx="9158287" cy="6858000"/>
          </a:xfrm>
          <a:prstGeom prst="rect">
            <a:avLst/>
          </a:prstGeom>
          <a:pattFill prst="pct80">
            <a:fgClr>
              <a:schemeClr val="bg2"/>
            </a:fgClr>
            <a:bgClr>
              <a:schemeClr val="bg1"/>
            </a:bgClr>
          </a:pattFill>
          <a:ln w="12700" cap="sq">
            <a:solidFill>
              <a:schemeClr val="bg2"/>
            </a:solidFill>
            <a:miter lim="800000"/>
            <a:headEnd type="none" w="sm" len="sm"/>
            <a:tailEnd type="none" w="sm" len="sm"/>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51" name="Freeform 3"/>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72"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73"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74" name="Text Box 6"/>
          <p:cNvSpPr txBox="1">
            <a:spLocks noChangeArrowheads="1"/>
          </p:cNvSpPr>
          <p:nvPr/>
        </p:nvSpPr>
        <p:spPr bwMode="auto">
          <a:xfrm>
            <a:off x="152400" y="3124200"/>
            <a:ext cx="1828800" cy="646331"/>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1800" b="1" dirty="0">
                <a:solidFill>
                  <a:srgbClr val="FFFFFF"/>
                </a:solidFill>
                <a:effectLst>
                  <a:outerShdw blurRad="38100" dist="38100" dir="2700000" algn="tl">
                    <a:srgbClr val="000000"/>
                  </a:outerShdw>
                </a:effectLst>
                <a:latin typeface="Arial" charset="0"/>
                <a:cs typeface="Arial" charset="0"/>
              </a:rPr>
              <a:t>البحر الأبيض المتوسط</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58375" name="Text Box 7"/>
          <p:cNvSpPr txBox="1">
            <a:spLocks noChangeArrowheads="1"/>
          </p:cNvSpPr>
          <p:nvPr/>
        </p:nvSpPr>
        <p:spPr bwMode="auto">
          <a:xfrm>
            <a:off x="2438400" y="3352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سوريا</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58376" name="Text Box 8"/>
          <p:cNvSpPr txBox="1">
            <a:spLocks noChangeArrowheads="1"/>
          </p:cNvSpPr>
          <p:nvPr/>
        </p:nvSpPr>
        <p:spPr bwMode="auto">
          <a:xfrm>
            <a:off x="0" y="5791200"/>
            <a:ext cx="14478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مصر</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130057" name="Freeform 9"/>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58" name="Freeform 10"/>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454667" name="Group 11"/>
          <p:cNvGrpSpPr>
            <a:grpSpLocks/>
          </p:cNvGrpSpPr>
          <p:nvPr/>
        </p:nvGrpSpPr>
        <p:grpSpPr bwMode="auto">
          <a:xfrm>
            <a:off x="3330575" y="1193800"/>
            <a:ext cx="5203825" cy="4292600"/>
            <a:chOff x="2002" y="992"/>
            <a:chExt cx="3278" cy="2704"/>
          </a:xfrm>
        </p:grpSpPr>
        <p:sp>
          <p:nvSpPr>
            <p:cNvPr id="130085" name="Freeform 12"/>
            <p:cNvSpPr>
              <a:spLocks/>
            </p:cNvSpPr>
            <p:nvPr/>
          </p:nvSpPr>
          <p:spPr bwMode="auto">
            <a:xfrm>
              <a:off x="3474" y="1152"/>
              <a:ext cx="1806" cy="2544"/>
            </a:xfrm>
            <a:custGeom>
              <a:avLst/>
              <a:gdLst>
                <a:gd name="T0" fmla="*/ 6906 w 1556"/>
                <a:gd name="T1" fmla="*/ 21022 h 2012"/>
                <a:gd name="T2" fmla="*/ 5983 w 1556"/>
                <a:gd name="T3" fmla="*/ 19933 h 2012"/>
                <a:gd name="T4" fmla="*/ 5584 w 1556"/>
                <a:gd name="T5" fmla="*/ 19313 h 2012"/>
                <a:gd name="T6" fmla="*/ 5522 w 1556"/>
                <a:gd name="T7" fmla="*/ 18080 h 2012"/>
                <a:gd name="T8" fmla="*/ 5326 w 1556"/>
                <a:gd name="T9" fmla="*/ 17769 h 2012"/>
                <a:gd name="T10" fmla="*/ 4932 w 1556"/>
                <a:gd name="T11" fmla="*/ 16996 h 2012"/>
                <a:gd name="T12" fmla="*/ 4732 w 1556"/>
                <a:gd name="T13" fmla="*/ 16063 h 2012"/>
                <a:gd name="T14" fmla="*/ 4340 w 1556"/>
                <a:gd name="T15" fmla="*/ 14523 h 2012"/>
                <a:gd name="T16" fmla="*/ 4276 w 1556"/>
                <a:gd name="T17" fmla="*/ 14053 h 2012"/>
                <a:gd name="T18" fmla="*/ 3875 w 1556"/>
                <a:gd name="T19" fmla="*/ 13587 h 2012"/>
                <a:gd name="T20" fmla="*/ 3221 w 1556"/>
                <a:gd name="T21" fmla="*/ 9561 h 2012"/>
                <a:gd name="T22" fmla="*/ 3018 w 1556"/>
                <a:gd name="T23" fmla="*/ 8960 h 2012"/>
                <a:gd name="T24" fmla="*/ 2894 w 1556"/>
                <a:gd name="T25" fmla="*/ 8484 h 2012"/>
                <a:gd name="T26" fmla="*/ 2495 w 1556"/>
                <a:gd name="T27" fmla="*/ 7861 h 2012"/>
                <a:gd name="T28" fmla="*/ 1778 w 1556"/>
                <a:gd name="T29" fmla="*/ 6623 h 2012"/>
                <a:gd name="T30" fmla="*/ 1447 w 1556"/>
                <a:gd name="T31" fmla="*/ 5701 h 2012"/>
                <a:gd name="T32" fmla="*/ 1185 w 1556"/>
                <a:gd name="T33" fmla="*/ 4146 h 2012"/>
                <a:gd name="T34" fmla="*/ 917 w 1556"/>
                <a:gd name="T35" fmla="*/ 3228 h 2012"/>
                <a:gd name="T36" fmla="*/ 590 w 1556"/>
                <a:gd name="T37" fmla="*/ 1529 h 2012"/>
                <a:gd name="T38" fmla="*/ 0 w 1556"/>
                <a:gd name="T39" fmla="*/ 436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86"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58382"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83"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84"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85" name="Text Box 17"/>
          <p:cNvSpPr txBox="1">
            <a:spLocks noChangeArrowheads="1"/>
          </p:cNvSpPr>
          <p:nvPr/>
        </p:nvSpPr>
        <p:spPr bwMode="auto">
          <a:xfrm>
            <a:off x="2057400" y="1371600"/>
            <a:ext cx="4191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التوسع غرباً</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58386" name="Freeform 18"/>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454673" name="Group 19"/>
          <p:cNvGrpSpPr>
            <a:grpSpLocks/>
          </p:cNvGrpSpPr>
          <p:nvPr/>
        </p:nvGrpSpPr>
        <p:grpSpPr bwMode="auto">
          <a:xfrm>
            <a:off x="2574925" y="4003675"/>
            <a:ext cx="168275" cy="1227138"/>
            <a:chOff x="1046" y="2763"/>
            <a:chExt cx="106" cy="773"/>
          </a:xfrm>
        </p:grpSpPr>
        <p:sp>
          <p:nvSpPr>
            <p:cNvPr id="130082" name="Freeform 20"/>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83" name="Freeform 21"/>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84" name="Freeform 22"/>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58391" name="Text Box 23"/>
          <p:cNvSpPr txBox="1">
            <a:spLocks noChangeArrowheads="1"/>
          </p:cNvSpPr>
          <p:nvPr/>
        </p:nvSpPr>
        <p:spPr bwMode="auto">
          <a:xfrm>
            <a:off x="2286000" y="3962400"/>
            <a:ext cx="12192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إسرائيل</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130067" name="Freeform 24"/>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3" name="Text Box 25"/>
          <p:cNvSpPr txBox="1">
            <a:spLocks noChangeArrowheads="1"/>
          </p:cNvSpPr>
          <p:nvPr/>
        </p:nvSpPr>
        <p:spPr bwMode="auto">
          <a:xfrm>
            <a:off x="8001000" y="5638800"/>
            <a:ext cx="1066800" cy="369332"/>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1800" b="1" dirty="0">
                <a:solidFill>
                  <a:srgbClr val="FFFFFF"/>
                </a:solidFill>
                <a:effectLst>
                  <a:outerShdw blurRad="38100" dist="38100" dir="2700000" algn="tl">
                    <a:srgbClr val="000000"/>
                  </a:outerShdw>
                </a:effectLst>
                <a:latin typeface="Arial" charset="0"/>
                <a:cs typeface="Arial" charset="0"/>
              </a:rPr>
              <a:t>خليج فارس</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58394"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5" name="AutoShape 27"/>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defTabSz="914400" fontAlgn="base">
              <a:spcBef>
                <a:spcPct val="0"/>
              </a:spcBef>
              <a:spcAft>
                <a:spcPct val="0"/>
              </a:spcAft>
              <a:defRPr/>
            </a:pPr>
            <a:endParaRPr lang="en-US" sz="3600" b="1">
              <a:solidFill>
                <a:srgbClr val="CCFF33"/>
              </a:solidFill>
              <a:effectLst>
                <a:outerShdw blurRad="38100" dist="38100" dir="2700000" algn="tl">
                  <a:srgbClr val="000000">
                    <a:alpha val="43137"/>
                  </a:srgbClr>
                </a:outerShdw>
              </a:effectLst>
              <a:latin typeface="Arial"/>
              <a:ea typeface="ＭＳ Ｐゴシック" charset="0"/>
              <a:cs typeface="Arial"/>
            </a:endParaRPr>
          </a:p>
        </p:txBody>
      </p:sp>
      <p:sp>
        <p:nvSpPr>
          <p:cNvPr id="58396" name="Text Box 28"/>
          <p:cNvSpPr txBox="1">
            <a:spLocks noChangeArrowheads="1"/>
          </p:cNvSpPr>
          <p:nvPr/>
        </p:nvSpPr>
        <p:spPr bwMode="auto">
          <a:xfrm>
            <a:off x="2133600" y="4495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يهوذا</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58397" name="AutoShape 29"/>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8" name="Freeform 30"/>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9" name="Text Box 31"/>
          <p:cNvSpPr txBox="1">
            <a:spLocks noChangeArrowheads="1"/>
          </p:cNvSpPr>
          <p:nvPr/>
        </p:nvSpPr>
        <p:spPr bwMode="auto">
          <a:xfrm>
            <a:off x="4953000" y="3276600"/>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بابل</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58400" name="Text Box 32"/>
          <p:cNvSpPr txBox="1">
            <a:spLocks noChangeArrowheads="1"/>
          </p:cNvSpPr>
          <p:nvPr/>
        </p:nvSpPr>
        <p:spPr bwMode="auto">
          <a:xfrm>
            <a:off x="4038600" y="4572000"/>
            <a:ext cx="1524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605 ق.م</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58401" name="AutoShape 33"/>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402" name="Text Box 34"/>
          <p:cNvSpPr txBox="1">
            <a:spLocks noChangeArrowheads="1"/>
          </p:cNvSpPr>
          <p:nvPr/>
        </p:nvSpPr>
        <p:spPr bwMode="auto">
          <a:xfrm>
            <a:off x="5486400" y="1889125"/>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نينوى</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130078" name="Text Box 35"/>
          <p:cNvSpPr txBox="1">
            <a:spLocks noChangeArrowheads="1"/>
          </p:cNvSpPr>
          <p:nvPr/>
        </p:nvSpPr>
        <p:spPr bwMode="auto">
          <a:xfrm>
            <a:off x="8458200" y="76200"/>
            <a:ext cx="533400" cy="4000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ar-JO" sz="2000" b="1" dirty="0">
                <a:solidFill>
                  <a:srgbClr val="FFFFFF"/>
                </a:solidFill>
                <a:effectLst>
                  <a:outerShdw blurRad="38100" dist="38100" dir="2700000" algn="tl">
                    <a:srgbClr val="000000"/>
                  </a:outerShdw>
                </a:effectLst>
                <a:latin typeface="Arial" charset="0"/>
                <a:cs typeface="Arial" charset="0"/>
              </a:rPr>
              <a:t>50</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58404" name="Rectangle 36"/>
          <p:cNvSpPr>
            <a:spLocks noGrp="1" noChangeArrowheads="1"/>
          </p:cNvSpPr>
          <p:nvPr>
            <p:ph type="title" idx="4294967295"/>
          </p:nvPr>
        </p:nvSpPr>
        <p:spPr>
          <a:xfrm>
            <a:off x="762000" y="0"/>
            <a:ext cx="7772400" cy="1143000"/>
          </a:xfrm>
          <a:effectLst>
            <a:outerShdw blurRad="63500" dist="45791" dir="2021404" algn="ctr" rotWithShape="0">
              <a:schemeClr val="bg2">
                <a:alpha val="50000"/>
              </a:schemeClr>
            </a:outerShdw>
          </a:effectLst>
        </p:spPr>
        <p:txBody>
          <a:bodyPr/>
          <a:lstStyle/>
          <a:p>
            <a:pPr algn="ctr" eaLnBrk="1" hangingPunct="1">
              <a:defRPr/>
            </a:pPr>
            <a:r>
              <a:rPr lang="ar-JO" sz="4800" b="1" dirty="0">
                <a:solidFill>
                  <a:srgbClr val="CCFF33"/>
                </a:solidFill>
                <a:effectLst>
                  <a:outerShdw blurRad="38100" dist="38100" dir="2700000" algn="tl">
                    <a:srgbClr val="000000"/>
                  </a:outerShdw>
                </a:effectLst>
                <a:latin typeface="Arial" charset="0"/>
                <a:ea typeface="ＭＳ Ｐゴシック" charset="0"/>
                <a:cs typeface="Arial" charset="0"/>
              </a:rPr>
              <a:t>المملكة البابلية</a:t>
            </a:r>
            <a:endParaRPr lang="en-US" sz="4800" b="1" dirty="0">
              <a:solidFill>
                <a:srgbClr val="CCFF33"/>
              </a:solidFill>
              <a:effectLst>
                <a:outerShdw blurRad="38100" dist="38100" dir="2700000" algn="tl">
                  <a:srgbClr val="000000"/>
                </a:outerShdw>
              </a:effectLst>
              <a:latin typeface="Arial" charset="0"/>
              <a:ea typeface="ＭＳ Ｐゴシック" charset="0"/>
              <a:cs typeface="Arial" charset="0"/>
            </a:endParaRPr>
          </a:p>
        </p:txBody>
      </p:sp>
      <p:sp>
        <p:nvSpPr>
          <p:cNvPr id="58405" name="AutoShape 37"/>
          <p:cNvSpPr>
            <a:spLocks noChangeArrowheads="1"/>
          </p:cNvSpPr>
          <p:nvPr/>
        </p:nvSpPr>
        <p:spPr bwMode="auto">
          <a:xfrm>
            <a:off x="2895600" y="21336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406" name="Text Box 38"/>
          <p:cNvSpPr txBox="1">
            <a:spLocks noChangeArrowheads="1"/>
          </p:cNvSpPr>
          <p:nvPr/>
        </p:nvSpPr>
        <p:spPr bwMode="auto">
          <a:xfrm>
            <a:off x="2057400" y="2362200"/>
            <a:ext cx="28956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كركميش</a:t>
            </a:r>
            <a:endParaRPr lang="en-US" sz="28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200751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839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58399"/>
                                        </p:tgtEl>
                                        <p:attrNameLst>
                                          <p:attrName>style.visibility</p:attrName>
                                        </p:attrNameLst>
                                      </p:cBhvr>
                                      <p:to>
                                        <p:strVal val="visible"/>
                                      </p:to>
                                    </p:set>
                                    <p:anim calcmode="lin" valueType="num">
                                      <p:cBhvr>
                                        <p:cTn id="10" dur="1000" fill="hold"/>
                                        <p:tgtEl>
                                          <p:spTgt spid="58399"/>
                                        </p:tgtEl>
                                        <p:attrNameLst>
                                          <p:attrName>ppt_w</p:attrName>
                                        </p:attrNameLst>
                                      </p:cBhvr>
                                      <p:tavLst>
                                        <p:tav tm="0">
                                          <p:val>
                                            <p:fltVal val="0"/>
                                          </p:val>
                                        </p:tav>
                                        <p:tav tm="100000">
                                          <p:val>
                                            <p:strVal val="#ppt_w"/>
                                          </p:val>
                                        </p:tav>
                                      </p:tavLst>
                                    </p:anim>
                                    <p:anim calcmode="lin" valueType="num">
                                      <p:cBhvr>
                                        <p:cTn id="11" dur="1000" fill="hold"/>
                                        <p:tgtEl>
                                          <p:spTgt spid="58399"/>
                                        </p:tgtEl>
                                        <p:attrNameLst>
                                          <p:attrName>ppt_h</p:attrName>
                                        </p:attrNameLst>
                                      </p:cBhvr>
                                      <p:tavLst>
                                        <p:tav tm="0">
                                          <p:val>
                                            <p:fltVal val="0"/>
                                          </p:val>
                                        </p:tav>
                                        <p:tav tm="100000">
                                          <p:val>
                                            <p:strVal val="#ppt_h"/>
                                          </p:val>
                                        </p:tav>
                                      </p:tavLst>
                                    </p:anim>
                                    <p:anim calcmode="lin" valueType="num">
                                      <p:cBhvr>
                                        <p:cTn id="12" dur="1000" fill="hold"/>
                                        <p:tgtEl>
                                          <p:spTgt spid="5839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8399"/>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58395"/>
                                        </p:tgtEl>
                                        <p:attrNameLst>
                                          <p:attrName>style.visibility</p:attrName>
                                        </p:attrNameLst>
                                      </p:cBhvr>
                                      <p:to>
                                        <p:strVal val="visible"/>
                                      </p:to>
                                    </p:set>
                                    <p:animEffect transition="in" filter="wipe(right)">
                                      <p:cBhvr>
                                        <p:cTn id="17" dur="500"/>
                                        <p:tgtEl>
                                          <p:spTgt spid="58395"/>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58401"/>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58402"/>
                                        </p:tgtEl>
                                        <p:attrNameLst>
                                          <p:attrName>style.visibility</p:attrName>
                                        </p:attrNameLst>
                                      </p:cBhvr>
                                      <p:to>
                                        <p:strVal val="visible"/>
                                      </p:to>
                                    </p:set>
                                    <p:anim calcmode="lin" valueType="num">
                                      <p:cBhvr>
                                        <p:cTn id="24" dur="1000" fill="hold"/>
                                        <p:tgtEl>
                                          <p:spTgt spid="58402"/>
                                        </p:tgtEl>
                                        <p:attrNameLst>
                                          <p:attrName>ppt_w</p:attrName>
                                        </p:attrNameLst>
                                      </p:cBhvr>
                                      <p:tavLst>
                                        <p:tav tm="0">
                                          <p:val>
                                            <p:fltVal val="0"/>
                                          </p:val>
                                        </p:tav>
                                        <p:tav tm="100000">
                                          <p:val>
                                            <p:strVal val="#ppt_w"/>
                                          </p:val>
                                        </p:tav>
                                      </p:tavLst>
                                    </p:anim>
                                    <p:anim calcmode="lin" valueType="num">
                                      <p:cBhvr>
                                        <p:cTn id="25" dur="1000" fill="hold"/>
                                        <p:tgtEl>
                                          <p:spTgt spid="58402"/>
                                        </p:tgtEl>
                                        <p:attrNameLst>
                                          <p:attrName>ppt_h</p:attrName>
                                        </p:attrNameLst>
                                      </p:cBhvr>
                                      <p:tavLst>
                                        <p:tav tm="0">
                                          <p:val>
                                            <p:fltVal val="0"/>
                                          </p:val>
                                        </p:tav>
                                        <p:tav tm="100000">
                                          <p:val>
                                            <p:strVal val="#ppt_h"/>
                                          </p:val>
                                        </p:tav>
                                      </p:tavLst>
                                    </p:anim>
                                    <p:anim calcmode="lin" valueType="num">
                                      <p:cBhvr>
                                        <p:cTn id="26" dur="1000" fill="hold"/>
                                        <p:tgtEl>
                                          <p:spTgt spid="5840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8402"/>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nodeType="afterEffect">
                                  <p:stCondLst>
                                    <p:cond delay="1000"/>
                                  </p:stCondLst>
                                  <p:childTnLst>
                                    <p:set>
                                      <p:cBhvr>
                                        <p:cTn id="30" dur="1" fill="hold">
                                          <p:stCondLst>
                                            <p:cond delay="0"/>
                                          </p:stCondLst>
                                        </p:cTn>
                                        <p:tgtEl>
                                          <p:spTgt spid="58398"/>
                                        </p:tgtEl>
                                        <p:attrNameLst>
                                          <p:attrName>style.visibility</p:attrName>
                                        </p:attrNameLst>
                                      </p:cBhvr>
                                      <p:to>
                                        <p:strVal val="visible"/>
                                      </p:to>
                                    </p:set>
                                    <p:animEffect transition="in" filter="box(out)">
                                      <p:cBhvr>
                                        <p:cTn id="31" dur="500"/>
                                        <p:tgtEl>
                                          <p:spTgt spid="58398"/>
                                        </p:tgtEl>
                                      </p:cBhvr>
                                    </p:animEffect>
                                  </p:childTnLst>
                                </p:cTn>
                              </p:par>
                            </p:childTnLst>
                          </p:cTn>
                        </p:par>
                        <p:par>
                          <p:cTn id="32" fill="hold" nodeType="afterGroup">
                            <p:stCondLst>
                              <p:cond delay="5000"/>
                            </p:stCondLst>
                            <p:childTnLst>
                              <p:par>
                                <p:cTn id="33" presetID="22" presetClass="entr" presetSubtype="2" fill="hold" nodeType="afterEffect">
                                  <p:stCondLst>
                                    <p:cond delay="0"/>
                                  </p:stCondLst>
                                  <p:childTnLst>
                                    <p:set>
                                      <p:cBhvr>
                                        <p:cTn id="34" dur="1" fill="hold">
                                          <p:stCondLst>
                                            <p:cond delay="0"/>
                                          </p:stCondLst>
                                        </p:cTn>
                                        <p:tgtEl>
                                          <p:spTgt spid="58382"/>
                                        </p:tgtEl>
                                        <p:attrNameLst>
                                          <p:attrName>style.visibility</p:attrName>
                                        </p:attrNameLst>
                                      </p:cBhvr>
                                      <p:to>
                                        <p:strVal val="visible"/>
                                      </p:to>
                                    </p:set>
                                    <p:animEffect transition="in" filter="wipe(right)">
                                      <p:cBhvr>
                                        <p:cTn id="35" dur="500"/>
                                        <p:tgtEl>
                                          <p:spTgt spid="58382"/>
                                        </p:tgtEl>
                                      </p:cBhvr>
                                    </p:animEffect>
                                  </p:childTnLst>
                                </p:cTn>
                              </p:par>
                            </p:childTnLst>
                          </p:cTn>
                        </p:par>
                        <p:par>
                          <p:cTn id="36" fill="hold" nodeType="afterGroup">
                            <p:stCondLst>
                              <p:cond delay="5500"/>
                            </p:stCondLst>
                            <p:childTnLst>
                              <p:par>
                                <p:cTn id="37" presetID="22" presetClass="entr" presetSubtype="2" fill="hold" nodeType="afterEffect">
                                  <p:stCondLst>
                                    <p:cond delay="1000"/>
                                  </p:stCondLst>
                                  <p:childTnLst>
                                    <p:set>
                                      <p:cBhvr>
                                        <p:cTn id="38" dur="1" fill="hold">
                                          <p:stCondLst>
                                            <p:cond delay="0"/>
                                          </p:stCondLst>
                                        </p:cTn>
                                        <p:tgtEl>
                                          <p:spTgt spid="58383"/>
                                        </p:tgtEl>
                                        <p:attrNameLst>
                                          <p:attrName>style.visibility</p:attrName>
                                        </p:attrNameLst>
                                      </p:cBhvr>
                                      <p:to>
                                        <p:strVal val="visible"/>
                                      </p:to>
                                    </p:set>
                                    <p:animEffect transition="in" filter="wipe(right)">
                                      <p:cBhvr>
                                        <p:cTn id="39" dur="500"/>
                                        <p:tgtEl>
                                          <p:spTgt spid="58383"/>
                                        </p:tgtEl>
                                      </p:cBhvr>
                                    </p:animEffect>
                                  </p:childTnLst>
                                </p:cTn>
                              </p:par>
                            </p:childTnLst>
                          </p:cTn>
                        </p:par>
                        <p:par>
                          <p:cTn id="40" fill="hold" nodeType="afterGroup">
                            <p:stCondLst>
                              <p:cond delay="7000"/>
                            </p:stCondLst>
                            <p:childTnLst>
                              <p:par>
                                <p:cTn id="41" presetID="22" presetClass="entr" presetSubtype="2" fill="hold" nodeType="afterEffect">
                                  <p:stCondLst>
                                    <p:cond delay="0"/>
                                  </p:stCondLst>
                                  <p:childTnLst>
                                    <p:set>
                                      <p:cBhvr>
                                        <p:cTn id="42" dur="1" fill="hold">
                                          <p:stCondLst>
                                            <p:cond delay="0"/>
                                          </p:stCondLst>
                                        </p:cTn>
                                        <p:tgtEl>
                                          <p:spTgt spid="58384"/>
                                        </p:tgtEl>
                                        <p:attrNameLst>
                                          <p:attrName>style.visibility</p:attrName>
                                        </p:attrNameLst>
                                      </p:cBhvr>
                                      <p:to>
                                        <p:strVal val="visible"/>
                                      </p:to>
                                    </p:set>
                                    <p:animEffect transition="in" filter="wipe(right)">
                                      <p:cBhvr>
                                        <p:cTn id="43" dur="500"/>
                                        <p:tgtEl>
                                          <p:spTgt spid="58384"/>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58385"/>
                                        </p:tgtEl>
                                        <p:attrNameLst>
                                          <p:attrName>style.visibility</p:attrName>
                                        </p:attrNameLst>
                                      </p:cBhvr>
                                      <p:to>
                                        <p:strVal val="visible"/>
                                      </p:to>
                                    </p:set>
                                    <p:animEffect transition="in" filter="blinds(horizontal)">
                                      <p:cBhvr>
                                        <p:cTn id="47" dur="500"/>
                                        <p:tgtEl>
                                          <p:spTgt spid="58385"/>
                                        </p:tgtEl>
                                      </p:cBhvr>
                                    </p:animEffect>
                                  </p:childTnLst>
                                </p:cTn>
                              </p:par>
                            </p:childTnLst>
                          </p:cTn>
                        </p:par>
                        <p:par>
                          <p:cTn id="48" fill="hold" nodeType="afterGroup">
                            <p:stCondLst>
                              <p:cond delay="8000"/>
                            </p:stCondLst>
                            <p:childTnLst>
                              <p:par>
                                <p:cTn id="49" presetID="9" presetClass="entr" presetSubtype="0" fill="hold" nodeType="afterEffect">
                                  <p:stCondLst>
                                    <p:cond delay="1000"/>
                                  </p:stCondLst>
                                  <p:childTnLst>
                                    <p:set>
                                      <p:cBhvr>
                                        <p:cTn id="50" dur="1" fill="hold">
                                          <p:stCondLst>
                                            <p:cond delay="0"/>
                                          </p:stCondLst>
                                        </p:cTn>
                                        <p:tgtEl>
                                          <p:spTgt spid="58372"/>
                                        </p:tgtEl>
                                        <p:attrNameLst>
                                          <p:attrName>style.visibility</p:attrName>
                                        </p:attrNameLst>
                                      </p:cBhvr>
                                      <p:to>
                                        <p:strVal val="visible"/>
                                      </p:to>
                                    </p:set>
                                    <p:animEffect transition="in" filter="dissolve">
                                      <p:cBhvr>
                                        <p:cTn id="51" dur="500"/>
                                        <p:tgtEl>
                                          <p:spTgt spid="58372"/>
                                        </p:tgtEl>
                                      </p:cBhvr>
                                    </p:animEffect>
                                  </p:childTnLst>
                                </p:cTn>
                              </p:par>
                            </p:childTnLst>
                          </p:cTn>
                        </p:par>
                        <p:par>
                          <p:cTn id="52" fill="hold" nodeType="afterGroup">
                            <p:stCondLst>
                              <p:cond delay="9500"/>
                            </p:stCondLst>
                            <p:childTnLst>
                              <p:par>
                                <p:cTn id="53" presetID="35" presetClass="entr" presetSubtype="0" fill="hold" grpId="0" nodeType="afterEffect">
                                  <p:stCondLst>
                                    <p:cond delay="0"/>
                                  </p:stCondLst>
                                  <p:childTnLst>
                                    <p:set>
                                      <p:cBhvr>
                                        <p:cTn id="54" dur="1" fill="hold">
                                          <p:stCondLst>
                                            <p:cond delay="0"/>
                                          </p:stCondLst>
                                        </p:cTn>
                                        <p:tgtEl>
                                          <p:spTgt spid="58405"/>
                                        </p:tgtEl>
                                        <p:attrNameLst>
                                          <p:attrName>style.visibility</p:attrName>
                                        </p:attrNameLst>
                                      </p:cBhvr>
                                      <p:to>
                                        <p:strVal val="visible"/>
                                      </p:to>
                                    </p:set>
                                    <p:animEffect transition="in" filter="fade">
                                      <p:cBhvr>
                                        <p:cTn id="55" dur="2000"/>
                                        <p:tgtEl>
                                          <p:spTgt spid="58405"/>
                                        </p:tgtEl>
                                      </p:cBhvr>
                                    </p:animEffect>
                                    <p:anim calcmode="lin" valueType="num">
                                      <p:cBhvr>
                                        <p:cTn id="56" dur="2000" fill="hold"/>
                                        <p:tgtEl>
                                          <p:spTgt spid="58405"/>
                                        </p:tgtEl>
                                        <p:attrNameLst>
                                          <p:attrName>style.rotation</p:attrName>
                                        </p:attrNameLst>
                                      </p:cBhvr>
                                      <p:tavLst>
                                        <p:tav tm="0">
                                          <p:val>
                                            <p:fltVal val="720"/>
                                          </p:val>
                                        </p:tav>
                                        <p:tav tm="100000">
                                          <p:val>
                                            <p:fltVal val="0"/>
                                          </p:val>
                                        </p:tav>
                                      </p:tavLst>
                                    </p:anim>
                                    <p:anim calcmode="lin" valueType="num">
                                      <p:cBhvr>
                                        <p:cTn id="57" dur="2000" fill="hold"/>
                                        <p:tgtEl>
                                          <p:spTgt spid="58405"/>
                                        </p:tgtEl>
                                        <p:attrNameLst>
                                          <p:attrName>ppt_h</p:attrName>
                                        </p:attrNameLst>
                                      </p:cBhvr>
                                      <p:tavLst>
                                        <p:tav tm="0">
                                          <p:val>
                                            <p:fltVal val="0"/>
                                          </p:val>
                                        </p:tav>
                                        <p:tav tm="100000">
                                          <p:val>
                                            <p:strVal val="#ppt_h"/>
                                          </p:val>
                                        </p:tav>
                                      </p:tavLst>
                                    </p:anim>
                                    <p:anim calcmode="lin" valueType="num">
                                      <p:cBhvr>
                                        <p:cTn id="58" dur="2000" fill="hold"/>
                                        <p:tgtEl>
                                          <p:spTgt spid="58405"/>
                                        </p:tgtEl>
                                        <p:attrNameLst>
                                          <p:attrName>ppt_w</p:attrName>
                                        </p:attrNameLst>
                                      </p:cBhvr>
                                      <p:tavLst>
                                        <p:tav tm="0">
                                          <p:val>
                                            <p:fltVal val="0"/>
                                          </p:val>
                                        </p:tav>
                                        <p:tav tm="100000">
                                          <p:val>
                                            <p:strVal val="#ppt_w"/>
                                          </p:val>
                                        </p:tav>
                                      </p:tavLst>
                                    </p:anim>
                                  </p:childTnLst>
                                </p:cTn>
                              </p:par>
                            </p:childTnLst>
                          </p:cTn>
                        </p:par>
                        <p:par>
                          <p:cTn id="59" fill="hold" nodeType="afterGroup">
                            <p:stCondLst>
                              <p:cond delay="11500"/>
                            </p:stCondLst>
                            <p:childTnLst>
                              <p:par>
                                <p:cTn id="60" presetID="35" presetClass="entr" presetSubtype="0" fill="hold" grpId="0" nodeType="afterEffect">
                                  <p:stCondLst>
                                    <p:cond delay="0"/>
                                  </p:stCondLst>
                                  <p:childTnLst>
                                    <p:set>
                                      <p:cBhvr>
                                        <p:cTn id="61" dur="1" fill="hold">
                                          <p:stCondLst>
                                            <p:cond delay="0"/>
                                          </p:stCondLst>
                                        </p:cTn>
                                        <p:tgtEl>
                                          <p:spTgt spid="58406"/>
                                        </p:tgtEl>
                                        <p:attrNameLst>
                                          <p:attrName>style.visibility</p:attrName>
                                        </p:attrNameLst>
                                      </p:cBhvr>
                                      <p:to>
                                        <p:strVal val="visible"/>
                                      </p:to>
                                    </p:set>
                                    <p:animEffect transition="in" filter="fade">
                                      <p:cBhvr>
                                        <p:cTn id="62" dur="2000"/>
                                        <p:tgtEl>
                                          <p:spTgt spid="58406"/>
                                        </p:tgtEl>
                                      </p:cBhvr>
                                    </p:animEffect>
                                    <p:anim calcmode="lin" valueType="num">
                                      <p:cBhvr>
                                        <p:cTn id="63" dur="2000" fill="hold"/>
                                        <p:tgtEl>
                                          <p:spTgt spid="58406"/>
                                        </p:tgtEl>
                                        <p:attrNameLst>
                                          <p:attrName>style.rotation</p:attrName>
                                        </p:attrNameLst>
                                      </p:cBhvr>
                                      <p:tavLst>
                                        <p:tav tm="0">
                                          <p:val>
                                            <p:fltVal val="720"/>
                                          </p:val>
                                        </p:tav>
                                        <p:tav tm="100000">
                                          <p:val>
                                            <p:fltVal val="0"/>
                                          </p:val>
                                        </p:tav>
                                      </p:tavLst>
                                    </p:anim>
                                    <p:anim calcmode="lin" valueType="num">
                                      <p:cBhvr>
                                        <p:cTn id="64" dur="2000" fill="hold"/>
                                        <p:tgtEl>
                                          <p:spTgt spid="58406"/>
                                        </p:tgtEl>
                                        <p:attrNameLst>
                                          <p:attrName>ppt_h</p:attrName>
                                        </p:attrNameLst>
                                      </p:cBhvr>
                                      <p:tavLst>
                                        <p:tav tm="0">
                                          <p:val>
                                            <p:fltVal val="0"/>
                                          </p:val>
                                        </p:tav>
                                        <p:tav tm="100000">
                                          <p:val>
                                            <p:strVal val="#ppt_h"/>
                                          </p:val>
                                        </p:tav>
                                      </p:tavLst>
                                    </p:anim>
                                    <p:anim calcmode="lin" valueType="num">
                                      <p:cBhvr>
                                        <p:cTn id="65" dur="2000" fill="hold"/>
                                        <p:tgtEl>
                                          <p:spTgt spid="58406"/>
                                        </p:tgtEl>
                                        <p:attrNameLst>
                                          <p:attrName>ppt_w</p:attrName>
                                        </p:attrNameLst>
                                      </p:cBhvr>
                                      <p:tavLst>
                                        <p:tav tm="0">
                                          <p:val>
                                            <p:fltVal val="0"/>
                                          </p:val>
                                        </p:tav>
                                        <p:tav tm="100000">
                                          <p:val>
                                            <p:strVal val="#ppt_w"/>
                                          </p:val>
                                        </p:tav>
                                      </p:tavLst>
                                    </p:anim>
                                  </p:childTnLst>
                                </p:cTn>
                              </p:par>
                            </p:childTnLst>
                          </p:cTn>
                        </p:par>
                        <p:par>
                          <p:cTn id="66" fill="hold" nodeType="afterGroup">
                            <p:stCondLst>
                              <p:cond delay="13500"/>
                            </p:stCondLst>
                            <p:childTnLst>
                              <p:par>
                                <p:cTn id="67" presetID="9" presetClass="entr" presetSubtype="0" fill="hold" grpId="0" nodeType="afterEffect">
                                  <p:stCondLst>
                                    <p:cond delay="0"/>
                                  </p:stCondLst>
                                  <p:childTnLst>
                                    <p:set>
                                      <p:cBhvr>
                                        <p:cTn id="68" dur="1" fill="hold">
                                          <p:stCondLst>
                                            <p:cond delay="0"/>
                                          </p:stCondLst>
                                        </p:cTn>
                                        <p:tgtEl>
                                          <p:spTgt spid="58375"/>
                                        </p:tgtEl>
                                        <p:attrNameLst>
                                          <p:attrName>style.visibility</p:attrName>
                                        </p:attrNameLst>
                                      </p:cBhvr>
                                      <p:to>
                                        <p:strVal val="visible"/>
                                      </p:to>
                                    </p:set>
                                    <p:animEffect transition="in" filter="dissolve">
                                      <p:cBhvr>
                                        <p:cTn id="69" dur="500"/>
                                        <p:tgtEl>
                                          <p:spTgt spid="58375"/>
                                        </p:tgtEl>
                                      </p:cBhvr>
                                    </p:animEffect>
                                  </p:childTnLst>
                                </p:cTn>
                              </p:par>
                            </p:childTnLst>
                          </p:cTn>
                        </p:par>
                        <p:par>
                          <p:cTn id="70" fill="hold" nodeType="afterGroup">
                            <p:stCondLst>
                              <p:cond delay="14000"/>
                            </p:stCondLst>
                            <p:childTnLst>
                              <p:par>
                                <p:cTn id="71" presetID="9" presetClass="entr" presetSubtype="0" fill="hold" nodeType="afterEffect">
                                  <p:stCondLst>
                                    <p:cond delay="1000"/>
                                  </p:stCondLst>
                                  <p:childTnLst>
                                    <p:set>
                                      <p:cBhvr>
                                        <p:cTn id="72" dur="1" fill="hold">
                                          <p:stCondLst>
                                            <p:cond delay="0"/>
                                          </p:stCondLst>
                                        </p:cTn>
                                        <p:tgtEl>
                                          <p:spTgt spid="58386"/>
                                        </p:tgtEl>
                                        <p:attrNameLst>
                                          <p:attrName>style.visibility</p:attrName>
                                        </p:attrNameLst>
                                      </p:cBhvr>
                                      <p:to>
                                        <p:strVal val="visible"/>
                                      </p:to>
                                    </p:set>
                                    <p:animEffect transition="in" filter="dissolve">
                                      <p:cBhvr>
                                        <p:cTn id="73" dur="500"/>
                                        <p:tgtEl>
                                          <p:spTgt spid="58386"/>
                                        </p:tgtEl>
                                      </p:cBhvr>
                                    </p:animEffect>
                                  </p:childTnLst>
                                </p:cTn>
                              </p:par>
                            </p:childTnLst>
                          </p:cTn>
                        </p:par>
                        <p:par>
                          <p:cTn id="74" fill="hold" nodeType="afterGroup">
                            <p:stCondLst>
                              <p:cond delay="15500"/>
                            </p:stCondLst>
                            <p:childTnLst>
                              <p:par>
                                <p:cTn id="75" presetID="9" presetClass="entr" presetSubtype="0" fill="hold" grpId="0" nodeType="afterEffect">
                                  <p:stCondLst>
                                    <p:cond delay="0"/>
                                  </p:stCondLst>
                                  <p:childTnLst>
                                    <p:set>
                                      <p:cBhvr>
                                        <p:cTn id="76" dur="1" fill="hold">
                                          <p:stCondLst>
                                            <p:cond delay="0"/>
                                          </p:stCondLst>
                                        </p:cTn>
                                        <p:tgtEl>
                                          <p:spTgt spid="58391"/>
                                        </p:tgtEl>
                                        <p:attrNameLst>
                                          <p:attrName>style.visibility</p:attrName>
                                        </p:attrNameLst>
                                      </p:cBhvr>
                                      <p:to>
                                        <p:strVal val="visible"/>
                                      </p:to>
                                    </p:set>
                                    <p:animEffect transition="in" filter="dissolve">
                                      <p:cBhvr>
                                        <p:cTn id="77" dur="500"/>
                                        <p:tgtEl>
                                          <p:spTgt spid="58391"/>
                                        </p:tgtEl>
                                      </p:cBhvr>
                                    </p:animEffect>
                                  </p:childTnLst>
                                </p:cTn>
                              </p:par>
                            </p:childTnLst>
                          </p:cTn>
                        </p:par>
                        <p:par>
                          <p:cTn id="78" fill="hold" nodeType="afterGroup">
                            <p:stCondLst>
                              <p:cond delay="16000"/>
                            </p:stCondLst>
                            <p:childTnLst>
                              <p:par>
                                <p:cTn id="79" presetID="9" presetClass="entr" presetSubtype="0" fill="hold" nodeType="afterEffect">
                                  <p:stCondLst>
                                    <p:cond delay="1000"/>
                                  </p:stCondLst>
                                  <p:childTnLst>
                                    <p:set>
                                      <p:cBhvr>
                                        <p:cTn id="80" dur="1" fill="hold">
                                          <p:stCondLst>
                                            <p:cond delay="0"/>
                                          </p:stCondLst>
                                        </p:cTn>
                                        <p:tgtEl>
                                          <p:spTgt spid="58373"/>
                                        </p:tgtEl>
                                        <p:attrNameLst>
                                          <p:attrName>style.visibility</p:attrName>
                                        </p:attrNameLst>
                                      </p:cBhvr>
                                      <p:to>
                                        <p:strVal val="visible"/>
                                      </p:to>
                                    </p:set>
                                    <p:animEffect transition="in" filter="dissolve">
                                      <p:cBhvr>
                                        <p:cTn id="81" dur="500"/>
                                        <p:tgtEl>
                                          <p:spTgt spid="58373"/>
                                        </p:tgtEl>
                                      </p:cBhvr>
                                    </p:animEffect>
                                  </p:childTnLst>
                                </p:cTn>
                              </p:par>
                            </p:childTnLst>
                          </p:cTn>
                        </p:par>
                        <p:par>
                          <p:cTn id="82" fill="hold" nodeType="afterGroup">
                            <p:stCondLst>
                              <p:cond delay="17500"/>
                            </p:stCondLst>
                            <p:childTnLst>
                              <p:par>
                                <p:cTn id="83" presetID="9" presetClass="entr" presetSubtype="0" fill="hold" grpId="0" nodeType="afterEffect">
                                  <p:stCondLst>
                                    <p:cond delay="0"/>
                                  </p:stCondLst>
                                  <p:childTnLst>
                                    <p:set>
                                      <p:cBhvr>
                                        <p:cTn id="84" dur="1" fill="hold">
                                          <p:stCondLst>
                                            <p:cond delay="0"/>
                                          </p:stCondLst>
                                        </p:cTn>
                                        <p:tgtEl>
                                          <p:spTgt spid="58396"/>
                                        </p:tgtEl>
                                        <p:attrNameLst>
                                          <p:attrName>style.visibility</p:attrName>
                                        </p:attrNameLst>
                                      </p:cBhvr>
                                      <p:to>
                                        <p:strVal val="visible"/>
                                      </p:to>
                                    </p:set>
                                    <p:animEffect transition="in" filter="dissolve">
                                      <p:cBhvr>
                                        <p:cTn id="85" dur="500"/>
                                        <p:tgtEl>
                                          <p:spTgt spid="58396"/>
                                        </p:tgtEl>
                                      </p:cBhvr>
                                    </p:animEffect>
                                  </p:childTnLst>
                                </p:cTn>
                              </p:par>
                            </p:childTnLst>
                          </p:cTn>
                        </p:par>
                        <p:par>
                          <p:cTn id="86" fill="hold" nodeType="afterGroup">
                            <p:stCondLst>
                              <p:cond delay="18000"/>
                            </p:stCondLst>
                            <p:childTnLst>
                              <p:par>
                                <p:cTn id="87" presetID="22" presetClass="entr" presetSubtype="8" fill="hold" grpId="0" nodeType="afterEffect">
                                  <p:stCondLst>
                                    <p:cond delay="2000"/>
                                  </p:stCondLst>
                                  <p:childTnLst>
                                    <p:set>
                                      <p:cBhvr>
                                        <p:cTn id="88" dur="1" fill="hold">
                                          <p:stCondLst>
                                            <p:cond delay="0"/>
                                          </p:stCondLst>
                                        </p:cTn>
                                        <p:tgtEl>
                                          <p:spTgt spid="58397"/>
                                        </p:tgtEl>
                                        <p:attrNameLst>
                                          <p:attrName>style.visibility</p:attrName>
                                        </p:attrNameLst>
                                      </p:cBhvr>
                                      <p:to>
                                        <p:strVal val="visible"/>
                                      </p:to>
                                    </p:set>
                                    <p:animEffect transition="in" filter="wipe(left)">
                                      <p:cBhvr>
                                        <p:cTn id="89" dur="500"/>
                                        <p:tgtEl>
                                          <p:spTgt spid="58397"/>
                                        </p:tgtEl>
                                      </p:cBhvr>
                                    </p:animEffect>
                                  </p:childTnLst>
                                </p:cTn>
                              </p:par>
                            </p:childTnLst>
                          </p:cTn>
                        </p:par>
                        <p:par>
                          <p:cTn id="90" fill="hold" nodeType="afterGroup">
                            <p:stCondLst>
                              <p:cond delay="20500"/>
                            </p:stCondLst>
                            <p:childTnLst>
                              <p:par>
                                <p:cTn id="91" presetID="9" presetClass="entr" presetSubtype="0" fill="hold" grpId="0" nodeType="afterEffect">
                                  <p:stCondLst>
                                    <p:cond delay="0"/>
                                  </p:stCondLst>
                                  <p:childTnLst>
                                    <p:set>
                                      <p:cBhvr>
                                        <p:cTn id="92" dur="1" fill="hold">
                                          <p:stCondLst>
                                            <p:cond delay="0"/>
                                          </p:stCondLst>
                                        </p:cTn>
                                        <p:tgtEl>
                                          <p:spTgt spid="58400"/>
                                        </p:tgtEl>
                                        <p:attrNameLst>
                                          <p:attrName>style.visibility</p:attrName>
                                        </p:attrNameLst>
                                      </p:cBhvr>
                                      <p:to>
                                        <p:strVal val="visible"/>
                                      </p:to>
                                    </p:set>
                                    <p:animEffect transition="in" filter="dissolve">
                                      <p:cBhvr>
                                        <p:cTn id="93" dur="500"/>
                                        <p:tgtEl>
                                          <p:spTgt spid="58400"/>
                                        </p:tgtEl>
                                      </p:cBhvr>
                                    </p:animEffect>
                                  </p:childTnLst>
                                </p:cTn>
                              </p:par>
                            </p:childTnLst>
                          </p:cTn>
                        </p:par>
                        <p:par>
                          <p:cTn id="94" fill="hold" nodeType="afterGroup">
                            <p:stCondLst>
                              <p:cond delay="21000"/>
                            </p:stCondLst>
                            <p:childTnLst>
                              <p:par>
                                <p:cTn id="95" presetID="1" presetClass="entr" presetSubtype="0" fill="hold" grpId="1" nodeType="afterEffect">
                                  <p:stCondLst>
                                    <p:cond delay="0"/>
                                  </p:stCondLst>
                                  <p:childTnLst>
                                    <p:set>
                                      <p:cBhvr>
                                        <p:cTn id="96" dur="1" fill="hold">
                                          <p:stCondLst>
                                            <p:cond delay="499"/>
                                          </p:stCondLst>
                                        </p:cTn>
                                        <p:tgtEl>
                                          <p:spTgt spid="58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autoUpdateAnimBg="0"/>
      <p:bldP spid="58385" grpId="0" autoUpdateAnimBg="0"/>
      <p:bldP spid="58391" grpId="0" autoUpdateAnimBg="0"/>
      <p:bldP spid="58394" grpId="0" animBg="1"/>
      <p:bldP spid="58396" grpId="0" autoUpdateAnimBg="0"/>
      <p:bldP spid="58397" grpId="0" animBg="1"/>
      <p:bldP spid="58399" grpId="0" autoUpdateAnimBg="0"/>
      <p:bldP spid="58400" grpId="0" autoUpdateAnimBg="0"/>
      <p:bldP spid="58401" grpId="0" animBg="1"/>
      <p:bldP spid="58402" grpId="0" autoUpdateAnimBg="0"/>
      <p:bldP spid="58405" grpId="0" animBg="1"/>
      <p:bldP spid="58405" grpId="1" animBg="1"/>
      <p:bldP spid="5840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ar-JO" sz="3600" dirty="0">
                <a:solidFill>
                  <a:schemeClr val="tx1"/>
                </a:solidFill>
                <a:effectLst>
                  <a:outerShdw blurRad="50800" dist="76200" dir="2700000" algn="tl" rotWithShape="0">
                    <a:srgbClr val="000000"/>
                  </a:outerShdw>
                </a:effectLst>
                <a:ea typeface="ＭＳ Ｐゴシック" charset="0"/>
                <a:cs typeface="Arial" charset="0"/>
              </a:rPr>
              <a:t>ملوك بابل الجديدة</a:t>
            </a:r>
            <a:endParaRPr kumimoji="1" lang="en-US" sz="3600" dirty="0">
              <a:solidFill>
                <a:schemeClr val="tx1"/>
              </a:solidFill>
              <a:effectLst>
                <a:outerShdw blurRad="50800" dist="76200" dir="2700000" algn="tl" rotWithShape="0">
                  <a:srgbClr val="000000"/>
                </a:outerShdw>
              </a:effectLst>
              <a:ea typeface="ＭＳ Ｐゴシック" charset="0"/>
              <a:cs typeface="Arial" charset="0"/>
            </a:endParaRPr>
          </a:p>
        </p:txBody>
      </p:sp>
      <p:sp>
        <p:nvSpPr>
          <p:cNvPr id="507914" name="Text Box 10"/>
          <p:cNvSpPr txBox="1">
            <a:spLocks noChangeArrowheads="1"/>
          </p:cNvSpPr>
          <p:nvPr/>
        </p:nvSpPr>
        <p:spPr bwMode="auto">
          <a:xfrm>
            <a:off x="912193" y="2957513"/>
            <a:ext cx="2064988" cy="1138773"/>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ar-JO" sz="2800" b="1" dirty="0">
                <a:solidFill>
                  <a:srgbClr val="FFFFFF"/>
                </a:solidFill>
                <a:effectLst>
                  <a:outerShdw blurRad="50800" dist="76200" dir="2700000" algn="tl" rotWithShape="0">
                    <a:srgbClr val="000000"/>
                  </a:outerShdw>
                </a:effectLst>
                <a:latin typeface="Arial"/>
                <a:ea typeface="ＭＳ Ｐゴシック" charset="0"/>
                <a:cs typeface="Arial"/>
              </a:rPr>
              <a:t>نبوخدنصر</a:t>
            </a:r>
            <a:endParaRPr lang="en-US" sz="2000" b="1" dirty="0">
              <a:solidFill>
                <a:srgbClr val="FFFFFF"/>
              </a:solidFill>
              <a:effectLst>
                <a:outerShdw blurRad="50800" dist="76200" dir="2700000" algn="tl" rotWithShape="0">
                  <a:srgbClr val="000000"/>
                </a:outerShdw>
              </a:effectLst>
              <a:latin typeface="Arial"/>
              <a:ea typeface="ＭＳ Ｐゴシック" charset="0"/>
              <a:cs typeface="Arial"/>
            </a:endParaRPr>
          </a:p>
          <a:p>
            <a:pPr algn="ctr" defTabSz="914400" eaLnBrk="0" fontAlgn="base" hangingPunct="0">
              <a:spcBef>
                <a:spcPct val="0"/>
              </a:spcBef>
              <a:spcAft>
                <a:spcPct val="0"/>
              </a:spcAft>
              <a:defRPr/>
            </a:pPr>
            <a:r>
              <a:rPr lang="ar-JO" sz="2000" b="1" dirty="0">
                <a:solidFill>
                  <a:srgbClr val="FFFFFF"/>
                </a:solidFill>
                <a:effectLst>
                  <a:outerShdw blurRad="50800" dist="76200" dir="2700000" algn="tl" rotWithShape="0">
                    <a:srgbClr val="000000"/>
                  </a:outerShdw>
                </a:effectLst>
                <a:latin typeface="Arial"/>
                <a:ea typeface="ＭＳ Ｐゴシック" charset="0"/>
                <a:cs typeface="Arial"/>
              </a:rPr>
              <a:t>605-562 (43 سنة)</a:t>
            </a:r>
            <a:endParaRPr lang="en-US" sz="2000" b="1" dirty="0">
              <a:solidFill>
                <a:srgbClr val="FFFFFF"/>
              </a:solidFill>
              <a:effectLst>
                <a:outerShdw blurRad="50800" dist="76200" dir="2700000" algn="tl" rotWithShape="0">
                  <a:srgbClr val="000000"/>
                </a:outerShdw>
              </a:effectLst>
              <a:latin typeface="Arial"/>
              <a:ea typeface="ＭＳ Ｐゴシック" charset="0"/>
              <a:cs typeface="Arial"/>
            </a:endParaRPr>
          </a:p>
          <a:p>
            <a:pPr algn="ctr" defTabSz="914400" eaLnBrk="0" fontAlgn="base" hangingPunct="0">
              <a:spcBef>
                <a:spcPct val="0"/>
              </a:spcBef>
              <a:spcAft>
                <a:spcPct val="0"/>
              </a:spcAft>
              <a:defRPr/>
            </a:pPr>
            <a:r>
              <a:rPr lang="ar-JO" sz="2000" b="1" dirty="0">
                <a:solidFill>
                  <a:srgbClr val="FFFFFF"/>
                </a:solidFill>
                <a:effectLst>
                  <a:outerShdw blurRad="50800" dist="76200" dir="2700000" algn="tl" rotWithShape="0">
                    <a:srgbClr val="000000"/>
                  </a:outerShdw>
                </a:effectLst>
                <a:latin typeface="Arial"/>
                <a:ea typeface="ＭＳ Ｐゴシック" charset="0"/>
                <a:cs typeface="Arial"/>
              </a:rPr>
              <a:t>استعمر يهوذا</a:t>
            </a:r>
            <a:endParaRPr lang="en-US" sz="2000" b="1" dirty="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19" name="Line 15"/>
          <p:cNvSpPr>
            <a:spLocks noChangeShapeType="1"/>
          </p:cNvSpPr>
          <p:nvPr/>
        </p:nvSpPr>
        <p:spPr bwMode="auto">
          <a:xfrm>
            <a:off x="5600700" y="51054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20" name="Text Box 16"/>
          <p:cNvSpPr txBox="1">
            <a:spLocks noChangeArrowheads="1"/>
          </p:cNvSpPr>
          <p:nvPr/>
        </p:nvSpPr>
        <p:spPr bwMode="auto">
          <a:xfrm>
            <a:off x="5000215" y="5491163"/>
            <a:ext cx="1200971" cy="1138773"/>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ar-JO" sz="2800" b="1" dirty="0">
                <a:solidFill>
                  <a:srgbClr val="FFFF00"/>
                </a:solidFill>
                <a:effectLst>
                  <a:outerShdw blurRad="50800" dist="76200" dir="2700000" algn="tl" rotWithShape="0">
                    <a:srgbClr val="000000"/>
                  </a:outerShdw>
                </a:effectLst>
                <a:latin typeface="Arial" charset="0"/>
                <a:ea typeface="Arial" charset="0"/>
                <a:cs typeface="Arial" charset="0"/>
              </a:rPr>
              <a:t>بيلشاصر</a:t>
            </a:r>
            <a:br>
              <a:rPr lang="en-US" sz="2800" b="1" dirty="0">
                <a:solidFill>
                  <a:srgbClr val="FFFF00"/>
                </a:solidFill>
                <a:effectLst>
                  <a:outerShdw blurRad="50800" dist="76200" dir="2700000" algn="tl" rotWithShape="0">
                    <a:srgbClr val="000000"/>
                  </a:outerShdw>
                </a:effectLst>
                <a:latin typeface="Arial" charset="0"/>
                <a:ea typeface="Arial" charset="0"/>
                <a:cs typeface="Arial" charset="0"/>
              </a:rPr>
            </a:br>
            <a:r>
              <a:rPr lang="ar-JO" sz="2000" b="1" dirty="0">
                <a:solidFill>
                  <a:srgbClr val="FFFF00"/>
                </a:solidFill>
                <a:effectLst>
                  <a:outerShdw blurRad="50800" dist="76200" dir="2700000" algn="tl" rotWithShape="0">
                    <a:srgbClr val="000000"/>
                  </a:outerShdw>
                </a:effectLst>
                <a:latin typeface="Arial" charset="0"/>
                <a:ea typeface="Arial" charset="0"/>
                <a:cs typeface="Arial" charset="0"/>
              </a:rPr>
              <a:t>553-539</a:t>
            </a:r>
            <a:br>
              <a:rPr lang="en-US" sz="2000" b="1" dirty="0">
                <a:solidFill>
                  <a:srgbClr val="FFFF00"/>
                </a:solidFill>
                <a:effectLst>
                  <a:outerShdw blurRad="50800" dist="76200" dir="2700000" algn="tl" rotWithShape="0">
                    <a:srgbClr val="000000"/>
                  </a:outerShdw>
                </a:effectLst>
                <a:latin typeface="Arial" charset="0"/>
                <a:ea typeface="Arial" charset="0"/>
                <a:cs typeface="Arial" charset="0"/>
              </a:rPr>
            </a:br>
            <a:r>
              <a:rPr lang="en-US" sz="2000" b="1" dirty="0">
                <a:solidFill>
                  <a:srgbClr val="FFFF00"/>
                </a:solidFill>
                <a:effectLst>
                  <a:outerShdw blurRad="50800" dist="76200" dir="2700000" algn="tl" rotWithShape="0">
                    <a:srgbClr val="000000"/>
                  </a:outerShdw>
                </a:effectLst>
                <a:latin typeface="Arial" charset="0"/>
                <a:ea typeface="Arial" charset="0"/>
                <a:cs typeface="Arial" charset="0"/>
              </a:rPr>
              <a:t>(</a:t>
            </a:r>
            <a:r>
              <a:rPr lang="ar-JO" sz="2000" b="1" dirty="0">
                <a:solidFill>
                  <a:srgbClr val="FFFF00"/>
                </a:solidFill>
                <a:effectLst>
                  <a:outerShdw blurRad="50800" dist="76200" dir="2700000" algn="tl" rotWithShape="0">
                    <a:srgbClr val="000000"/>
                  </a:outerShdw>
                </a:effectLst>
                <a:latin typeface="Arial" charset="0"/>
                <a:ea typeface="Arial" charset="0"/>
                <a:cs typeface="Arial" charset="0"/>
              </a:rPr>
              <a:t>14 سنة</a:t>
            </a:r>
            <a:r>
              <a:rPr lang="en-US" sz="2000" b="1" dirty="0">
                <a:solidFill>
                  <a:srgbClr val="FFFF00"/>
                </a:solidFill>
                <a:effectLst>
                  <a:outerShdw blurRad="50800" dist="76200" dir="2700000" algn="tl" rotWithShape="0">
                    <a:srgbClr val="000000"/>
                  </a:outerShdw>
                </a:effectLst>
                <a:latin typeface="Arial" charset="0"/>
                <a:ea typeface="Arial" charset="0"/>
                <a:cs typeface="Arial" charset="0"/>
              </a:rPr>
              <a:t>)</a:t>
            </a:r>
          </a:p>
        </p:txBody>
      </p:sp>
      <p:sp>
        <p:nvSpPr>
          <p:cNvPr id="507922" name="Text Box 18"/>
          <p:cNvSpPr txBox="1">
            <a:spLocks noChangeArrowheads="1"/>
          </p:cNvSpPr>
          <p:nvPr/>
        </p:nvSpPr>
        <p:spPr bwMode="auto">
          <a:xfrm>
            <a:off x="912193" y="1066800"/>
            <a:ext cx="2064988" cy="113877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sz="2800" b="1" dirty="0">
                <a:solidFill>
                  <a:srgbClr val="FFFFFF"/>
                </a:solidFill>
                <a:effectLst>
                  <a:outerShdw blurRad="50800" dist="76200" dir="2700000" algn="tl" rotWithShape="0">
                    <a:srgbClr val="000000"/>
                  </a:outerShdw>
                </a:effectLst>
                <a:latin typeface="Arial" charset="0"/>
                <a:cs typeface="Arial" charset="0"/>
              </a:rPr>
              <a:t>نبو بلاصر</a:t>
            </a:r>
            <a:endParaRPr lang="en-US" sz="2000" b="1" dirty="0">
              <a:solidFill>
                <a:srgbClr val="FFFFFF"/>
              </a:solidFill>
              <a:effectLst>
                <a:outerShdw blurRad="50800" dist="76200" dir="2700000" algn="tl" rotWithShape="0">
                  <a:srgbClr val="000000"/>
                </a:outerShdw>
              </a:effectLst>
              <a:latin typeface="Arial" charset="0"/>
              <a:cs typeface="Arial" charset="0"/>
            </a:endParaRPr>
          </a:p>
          <a:p>
            <a:pPr algn="ctr" defTabSz="914400" fontAlgn="base">
              <a:spcBef>
                <a:spcPct val="0"/>
              </a:spcBef>
              <a:spcAft>
                <a:spcPct val="0"/>
              </a:spcAft>
              <a:defRPr/>
            </a:pPr>
            <a:r>
              <a:rPr lang="ar-JO" sz="2000" b="1" dirty="0">
                <a:solidFill>
                  <a:srgbClr val="FFFFFF"/>
                </a:solidFill>
                <a:effectLst>
                  <a:outerShdw blurRad="50800" dist="76200" dir="2700000" algn="tl" rotWithShape="0">
                    <a:srgbClr val="000000"/>
                  </a:outerShdw>
                </a:effectLst>
                <a:latin typeface="Arial" charset="0"/>
                <a:cs typeface="Arial" charset="0"/>
              </a:rPr>
              <a:t>625-605 (20 سنة)</a:t>
            </a:r>
            <a:endParaRPr lang="en-US" sz="2000" b="1" dirty="0">
              <a:solidFill>
                <a:srgbClr val="FFFFFF"/>
              </a:solidFill>
              <a:effectLst>
                <a:outerShdw blurRad="50800" dist="76200" dir="2700000" algn="tl" rotWithShape="0">
                  <a:srgbClr val="000000"/>
                </a:outerShdw>
              </a:effectLst>
              <a:latin typeface="Arial" charset="0"/>
              <a:cs typeface="Arial" charset="0"/>
            </a:endParaRPr>
          </a:p>
          <a:p>
            <a:pPr algn="ctr" defTabSz="914400" fontAlgn="base">
              <a:spcBef>
                <a:spcPct val="0"/>
              </a:spcBef>
              <a:spcAft>
                <a:spcPct val="0"/>
              </a:spcAft>
              <a:defRPr/>
            </a:pPr>
            <a:r>
              <a:rPr lang="ar-JO" sz="2000" b="1" dirty="0">
                <a:solidFill>
                  <a:srgbClr val="FFFFFF"/>
                </a:solidFill>
                <a:effectLst>
                  <a:outerShdw blurRad="50800" dist="76200" dir="2700000" algn="tl" rotWithShape="0">
                    <a:srgbClr val="000000"/>
                  </a:outerShdw>
                </a:effectLst>
                <a:latin typeface="Arial" charset="0"/>
                <a:cs typeface="Arial" charset="0"/>
              </a:rPr>
              <a:t>استعمر نينوى</a:t>
            </a:r>
            <a:endParaRPr lang="en-US" sz="2000" dirty="0">
              <a:solidFill>
                <a:srgbClr val="FFFFFF"/>
              </a:solidFill>
              <a:effectLst>
                <a:outerShdw blurRad="50800" dist="76200" dir="2700000" algn="tl" rotWithShape="0">
                  <a:srgbClr val="000000"/>
                </a:outerShdw>
              </a:effectLst>
              <a:latin typeface="Arial" charset="0"/>
              <a:cs typeface="Arial" charset="0"/>
            </a:endParaRPr>
          </a:p>
        </p:txBody>
      </p:sp>
      <p:sp>
        <p:nvSpPr>
          <p:cNvPr id="507924" name="Text Box 20"/>
          <p:cNvSpPr txBox="1">
            <a:spLocks noChangeArrowheads="1"/>
          </p:cNvSpPr>
          <p:nvPr/>
        </p:nvSpPr>
        <p:spPr bwMode="auto">
          <a:xfrm>
            <a:off x="4572000" y="3544888"/>
            <a:ext cx="2057400" cy="113823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sz="2800" b="1" dirty="0">
                <a:solidFill>
                  <a:srgbClr val="FFFF00"/>
                </a:solidFill>
                <a:effectLst>
                  <a:outerShdw blurRad="50800" dist="76200" dir="2700000" algn="tl" rotWithShape="0">
                    <a:srgbClr val="000000"/>
                  </a:outerShdw>
                </a:effectLst>
                <a:latin typeface="Arial" charset="0"/>
                <a:cs typeface="Arial" charset="0"/>
              </a:rPr>
              <a:t>نبونايدس</a:t>
            </a:r>
            <a:br>
              <a:rPr lang="en-US" sz="2800" b="1" dirty="0">
                <a:solidFill>
                  <a:srgbClr val="FFFF00"/>
                </a:solidFill>
                <a:effectLst>
                  <a:outerShdw blurRad="50800" dist="76200" dir="2700000" algn="tl" rotWithShape="0">
                    <a:srgbClr val="000000"/>
                  </a:outerShdw>
                </a:effectLst>
                <a:latin typeface="Arial" charset="0"/>
                <a:cs typeface="Arial" charset="0"/>
              </a:rPr>
            </a:br>
            <a:r>
              <a:rPr lang="ar-JO" sz="2000" b="1" dirty="0">
                <a:solidFill>
                  <a:srgbClr val="FFFF00"/>
                </a:solidFill>
                <a:effectLst>
                  <a:outerShdw blurRad="50800" dist="76200" dir="2700000" algn="tl" rotWithShape="0">
                    <a:srgbClr val="000000"/>
                  </a:outerShdw>
                </a:effectLst>
                <a:latin typeface="Arial" charset="0"/>
                <a:cs typeface="Arial" charset="0"/>
              </a:rPr>
              <a:t>556-539</a:t>
            </a:r>
            <a:br>
              <a:rPr lang="en-US" sz="2000" b="1" dirty="0">
                <a:solidFill>
                  <a:srgbClr val="FFFF00"/>
                </a:solidFill>
                <a:effectLst>
                  <a:outerShdw blurRad="50800" dist="76200" dir="2700000" algn="tl" rotWithShape="0">
                    <a:srgbClr val="000000"/>
                  </a:outerShdw>
                </a:effectLst>
                <a:latin typeface="Arial" charset="0"/>
                <a:cs typeface="Arial" charset="0"/>
              </a:rPr>
            </a:br>
            <a:r>
              <a:rPr lang="en-US" sz="2000" b="1" dirty="0">
                <a:solidFill>
                  <a:srgbClr val="FFFF00"/>
                </a:solidFill>
                <a:effectLst>
                  <a:outerShdw blurRad="50800" dist="76200" dir="2700000" algn="tl" rotWithShape="0">
                    <a:srgbClr val="000000"/>
                  </a:outerShdw>
                </a:effectLst>
                <a:latin typeface="Arial" charset="0"/>
                <a:cs typeface="Arial" charset="0"/>
              </a:rPr>
              <a:t>(</a:t>
            </a:r>
            <a:r>
              <a:rPr lang="ar-JO" sz="2000" b="1" dirty="0">
                <a:solidFill>
                  <a:srgbClr val="FFFF00"/>
                </a:solidFill>
                <a:effectLst>
                  <a:outerShdw blurRad="50800" dist="76200" dir="2700000" algn="tl" rotWithShape="0">
                    <a:srgbClr val="000000"/>
                  </a:outerShdw>
                </a:effectLst>
                <a:latin typeface="Arial" charset="0"/>
                <a:cs typeface="Arial" charset="0"/>
              </a:rPr>
              <a:t>17 سنة</a:t>
            </a:r>
            <a:r>
              <a:rPr lang="en-US" sz="2000" b="1" dirty="0">
                <a:solidFill>
                  <a:srgbClr val="FFFF00"/>
                </a:solidFill>
                <a:effectLst>
                  <a:outerShdw blurRad="50800" dist="76200" dir="2700000" algn="tl" rotWithShape="0">
                    <a:srgbClr val="000000"/>
                  </a:outerShdw>
                </a:effectLst>
                <a:latin typeface="Arial" charset="0"/>
                <a:cs typeface="Arial" charset="0"/>
              </a:rPr>
              <a:t>)</a:t>
            </a:r>
            <a:endParaRPr lang="en-US" sz="2800" b="1" dirty="0">
              <a:solidFill>
                <a:srgbClr val="FFFF00"/>
              </a:solidFill>
              <a:effectLst>
                <a:outerShdw blurRad="50800" dist="76200" dir="2700000" algn="tl" rotWithShape="0">
                  <a:srgbClr val="000000"/>
                </a:outerShdw>
              </a:effectLst>
              <a:latin typeface="Arial" charset="0"/>
              <a:cs typeface="Arial" charset="0"/>
            </a:endParaRPr>
          </a:p>
        </p:txBody>
      </p:sp>
      <p:sp>
        <p:nvSpPr>
          <p:cNvPr id="507925" name="Text Box 21"/>
          <p:cNvSpPr txBox="1">
            <a:spLocks noChangeArrowheads="1"/>
          </p:cNvSpPr>
          <p:nvPr/>
        </p:nvSpPr>
        <p:spPr bwMode="auto">
          <a:xfrm>
            <a:off x="4076700" y="990600"/>
            <a:ext cx="30480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sz="2800" b="1" dirty="0">
                <a:solidFill>
                  <a:srgbClr val="FFFF00"/>
                </a:solidFill>
                <a:effectLst>
                  <a:outerShdw blurRad="50800" dist="76200" dir="2700000" algn="tl" rotWithShape="0">
                    <a:srgbClr val="000000"/>
                  </a:outerShdw>
                </a:effectLst>
                <a:latin typeface="Arial" charset="0"/>
                <a:cs typeface="Arial" charset="0"/>
              </a:rPr>
              <a:t>نرجل آصر</a:t>
            </a:r>
            <a:endParaRPr lang="en-US" sz="2000" b="1" dirty="0">
              <a:solidFill>
                <a:srgbClr val="FFFF00"/>
              </a:solidFill>
              <a:effectLst>
                <a:outerShdw blurRad="50800" dist="76200" dir="2700000" algn="tl" rotWithShape="0">
                  <a:srgbClr val="000000"/>
                </a:outerShdw>
              </a:effectLst>
              <a:latin typeface="Arial" charset="0"/>
              <a:cs typeface="Arial" charset="0"/>
            </a:endParaRPr>
          </a:p>
          <a:p>
            <a:pPr algn="ctr" defTabSz="914400" fontAlgn="base">
              <a:spcBef>
                <a:spcPct val="0"/>
              </a:spcBef>
              <a:spcAft>
                <a:spcPct val="0"/>
              </a:spcAft>
              <a:defRPr/>
            </a:pPr>
            <a:r>
              <a:rPr lang="ar-JO" sz="2000" b="1" dirty="0">
                <a:solidFill>
                  <a:srgbClr val="FFFF00"/>
                </a:solidFill>
                <a:effectLst>
                  <a:outerShdw blurRad="50800" dist="76200" dir="2700000" algn="tl" rotWithShape="0">
                    <a:srgbClr val="000000"/>
                  </a:outerShdw>
                </a:effectLst>
                <a:latin typeface="Arial" charset="0"/>
                <a:cs typeface="Arial" charset="0"/>
              </a:rPr>
              <a:t>560-556 (4 سنوات)</a:t>
            </a:r>
            <a:endParaRPr lang="en-US" sz="2800" b="1" dirty="0">
              <a:solidFill>
                <a:srgbClr val="FFFF00"/>
              </a:solidFill>
              <a:effectLst>
                <a:outerShdw blurRad="50800" dist="76200" dir="2700000" algn="tl" rotWithShape="0">
                  <a:srgbClr val="000000"/>
                </a:outerShdw>
              </a:effectLst>
              <a:latin typeface="Arial" charset="0"/>
              <a:cs typeface="Arial" charset="0"/>
            </a:endParaRPr>
          </a:p>
        </p:txBody>
      </p:sp>
      <p:sp>
        <p:nvSpPr>
          <p:cNvPr id="507927" name="Text Box 23"/>
          <p:cNvSpPr txBox="1">
            <a:spLocks noChangeArrowheads="1"/>
          </p:cNvSpPr>
          <p:nvPr/>
        </p:nvSpPr>
        <p:spPr bwMode="auto">
          <a:xfrm>
            <a:off x="4076700" y="4625975"/>
            <a:ext cx="3048000" cy="4603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b="1" dirty="0">
                <a:solidFill>
                  <a:srgbClr val="FFBCF0"/>
                </a:solidFill>
                <a:effectLst>
                  <a:outerShdw blurRad="50800" dist="76200" dir="2700000" algn="tl" rotWithShape="0">
                    <a:srgbClr val="000000"/>
                  </a:outerShdw>
                </a:effectLst>
                <a:latin typeface="Arial" charset="0"/>
                <a:cs typeface="Arial" charset="0"/>
              </a:rPr>
              <a:t>منفى اختياري</a:t>
            </a:r>
            <a:endParaRPr lang="en-US" sz="2000" i="1" dirty="0">
              <a:solidFill>
                <a:srgbClr val="FFBCF0"/>
              </a:solidFill>
              <a:effectLst>
                <a:outerShdw blurRad="50800" dist="76200" dir="2700000" algn="tl" rotWithShape="0">
                  <a:srgbClr val="000000"/>
                </a:outerShdw>
              </a:effectLst>
              <a:latin typeface="Arial" charset="0"/>
              <a:cs typeface="Arial" charset="0"/>
            </a:endParaRPr>
          </a:p>
        </p:txBody>
      </p:sp>
      <p:sp>
        <p:nvSpPr>
          <p:cNvPr id="507929" name="Line 25"/>
          <p:cNvSpPr>
            <a:spLocks noChangeShapeType="1"/>
          </p:cNvSpPr>
          <p:nvPr/>
        </p:nvSpPr>
        <p:spPr bwMode="auto">
          <a:xfrm flipV="1">
            <a:off x="7010400" y="4191000"/>
            <a:ext cx="762000" cy="381000"/>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defRPr/>
            </a:pPr>
            <a:endParaRPr lang="en-US" sz="2400">
              <a:solidFill>
                <a:srgbClr val="FFFFFF"/>
              </a:solidFill>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507930" name="Text Box 26"/>
          <p:cNvSpPr txBox="1">
            <a:spLocks noChangeArrowheads="1"/>
          </p:cNvSpPr>
          <p:nvPr/>
        </p:nvSpPr>
        <p:spPr bwMode="auto">
          <a:xfrm>
            <a:off x="8382000" y="90488"/>
            <a:ext cx="704039" cy="46166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ar-JO" b="1" dirty="0">
                <a:solidFill>
                  <a:srgbClr val="FFFFFF"/>
                </a:solidFill>
                <a:effectLst>
                  <a:outerShdw blurRad="50800" dist="76200" dir="2700000" algn="tl" rotWithShape="0">
                    <a:srgbClr val="000000"/>
                  </a:outerShdw>
                </a:effectLst>
                <a:latin typeface="Arial" charset="0"/>
                <a:cs typeface="Arial" charset="0"/>
              </a:rPr>
              <a:t>342</a:t>
            </a:r>
            <a:endParaRPr lang="en-US" dirty="0">
              <a:solidFill>
                <a:srgbClr val="FFFFFF"/>
              </a:solidFill>
              <a:effectLst>
                <a:outerShdw blurRad="50800" dist="76200" dir="2700000" algn="tl" rotWithShape="0">
                  <a:srgbClr val="000000"/>
                </a:outerShdw>
              </a:effectLst>
              <a:latin typeface="Arial" charset="0"/>
              <a:cs typeface="Arial" charset="0"/>
            </a:endParaRPr>
          </a:p>
        </p:txBody>
      </p:sp>
      <p:sp>
        <p:nvSpPr>
          <p:cNvPr id="507931" name="Text Box 27"/>
          <p:cNvSpPr txBox="1">
            <a:spLocks noChangeArrowheads="1"/>
          </p:cNvSpPr>
          <p:nvPr/>
        </p:nvSpPr>
        <p:spPr bwMode="auto">
          <a:xfrm>
            <a:off x="6324600" y="6019800"/>
            <a:ext cx="2573140" cy="40011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ar-JO" sz="2000" b="1" dirty="0">
                <a:solidFill>
                  <a:srgbClr val="FFFFFF"/>
                </a:solidFill>
                <a:effectLst>
                  <a:outerShdw blurRad="50800" dist="76200" dir="2700000" algn="tl" rotWithShape="0">
                    <a:srgbClr val="000000"/>
                  </a:outerShdw>
                </a:effectLst>
                <a:latin typeface="Arial" charset="0"/>
                <a:cs typeface="Arial" charset="0"/>
              </a:rPr>
              <a:t>السلالة الأولى باللون الأبيض</a:t>
            </a:r>
            <a:endParaRPr lang="en-US" sz="1600" dirty="0">
              <a:solidFill>
                <a:srgbClr val="FFFFFF"/>
              </a:solidFill>
              <a:effectLst>
                <a:outerShdw blurRad="50800" dist="76200" dir="2700000" algn="tl" rotWithShape="0">
                  <a:srgbClr val="000000"/>
                </a:outerShdw>
              </a:effectLst>
              <a:latin typeface="Arial" charset="0"/>
              <a:cs typeface="Arial" charset="0"/>
            </a:endParaRPr>
          </a:p>
        </p:txBody>
      </p:sp>
      <p:sp>
        <p:nvSpPr>
          <p:cNvPr id="507932" name="Text Box 28"/>
          <p:cNvSpPr txBox="1">
            <a:spLocks noChangeArrowheads="1"/>
          </p:cNvSpPr>
          <p:nvPr/>
        </p:nvSpPr>
        <p:spPr bwMode="auto">
          <a:xfrm>
            <a:off x="6659563" y="6400800"/>
            <a:ext cx="2100255" cy="40011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ar-JO" sz="2000" b="1" dirty="0">
                <a:solidFill>
                  <a:srgbClr val="FFFF00"/>
                </a:solidFill>
                <a:effectLst>
                  <a:outerShdw blurRad="50800" dist="76200" dir="2700000" algn="tl" rotWithShape="0">
                    <a:srgbClr val="000000"/>
                  </a:outerShdw>
                </a:effectLst>
                <a:latin typeface="Arial" charset="0"/>
                <a:cs typeface="Arial" charset="0"/>
              </a:rPr>
              <a:t>الآخرون باللون الأصفر</a:t>
            </a:r>
            <a:endParaRPr lang="en-US" sz="1600" dirty="0">
              <a:solidFill>
                <a:srgbClr val="FFFF00"/>
              </a:solidFill>
              <a:effectLst>
                <a:outerShdw blurRad="50800" dist="76200" dir="2700000" algn="tl" rotWithShape="0">
                  <a:srgbClr val="000000"/>
                </a:outerShdw>
              </a:effectLst>
              <a:latin typeface="Arial" charset="0"/>
              <a:cs typeface="Arial" charset="0"/>
            </a:endParaRPr>
          </a:p>
        </p:txBody>
      </p:sp>
      <p:sp>
        <p:nvSpPr>
          <p:cNvPr id="507934" name="Text Box 30"/>
          <p:cNvSpPr txBox="1">
            <a:spLocks noChangeArrowheads="1"/>
          </p:cNvSpPr>
          <p:nvPr/>
        </p:nvSpPr>
        <p:spPr bwMode="auto">
          <a:xfrm>
            <a:off x="7467600" y="373380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b="1" dirty="0">
                <a:solidFill>
                  <a:srgbClr val="FFBCF0"/>
                </a:solidFill>
                <a:effectLst>
                  <a:outerShdw blurRad="50800" dist="76200" dir="2700000" algn="tl" rotWithShape="0">
                    <a:srgbClr val="000000"/>
                  </a:outerShdw>
                </a:effectLst>
                <a:latin typeface="Arial" charset="0"/>
                <a:cs typeface="Arial" charset="0"/>
              </a:rPr>
              <a:t>تيماء</a:t>
            </a:r>
            <a:endParaRPr lang="en-US" sz="2000" i="1" dirty="0">
              <a:solidFill>
                <a:srgbClr val="FFBCF0"/>
              </a:solidFill>
              <a:effectLst>
                <a:outerShdw blurRad="50800" dist="76200" dir="2700000" algn="tl" rotWithShape="0">
                  <a:srgbClr val="000000"/>
                </a:outerShdw>
              </a:effectLst>
              <a:latin typeface="Arial" charset="0"/>
              <a:cs typeface="Arial" charset="0"/>
            </a:endParaRPr>
          </a:p>
        </p:txBody>
      </p:sp>
      <p:grpSp>
        <p:nvGrpSpPr>
          <p:cNvPr id="2" name="Group 35"/>
          <p:cNvGrpSpPr>
            <a:grpSpLocks/>
          </p:cNvGrpSpPr>
          <p:nvPr/>
        </p:nvGrpSpPr>
        <p:grpSpPr bwMode="auto">
          <a:xfrm>
            <a:off x="201613" y="79375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sz="2000" b="1" dirty="0">
                  <a:solidFill>
                    <a:srgbClr val="FFFFFF"/>
                  </a:solidFill>
                  <a:effectLst>
                    <a:outerShdw blurRad="50800" dist="76200" dir="2700000" algn="tl" rotWithShape="0">
                      <a:srgbClr val="000000"/>
                    </a:outerShdw>
                  </a:effectLst>
                  <a:latin typeface="Arial" charset="0"/>
                  <a:cs typeface="Arial" charset="0"/>
                </a:rPr>
                <a:t>1</a:t>
              </a:r>
              <a:endParaRPr lang="en-US" sz="2000" dirty="0">
                <a:solidFill>
                  <a:srgbClr val="FFFFFF"/>
                </a:solidFill>
                <a:effectLst>
                  <a:outerShdw blurRad="50800" dist="76200" dir="2700000" algn="tl" rotWithShape="0">
                    <a:srgbClr val="000000"/>
                  </a:outerShdw>
                </a:effectLst>
                <a:latin typeface="Arial" charset="0"/>
                <a:cs typeface="Arial" charset="0"/>
              </a:endParaRPr>
            </a:p>
          </p:txBody>
        </p:sp>
      </p:grpSp>
      <p:grpSp>
        <p:nvGrpSpPr>
          <p:cNvPr id="3" name="Group 36"/>
          <p:cNvGrpSpPr>
            <a:grpSpLocks/>
          </p:cNvGrpSpPr>
          <p:nvPr/>
        </p:nvGrpSpPr>
        <p:grpSpPr bwMode="auto">
          <a:xfrm>
            <a:off x="228600" y="266700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42" name="Text Box 38"/>
            <p:cNvSpPr txBox="1">
              <a:spLocks noChangeArrowheads="1"/>
            </p:cNvSpPr>
            <p:nvPr/>
          </p:nvSpPr>
          <p:spPr bwMode="auto">
            <a:xfrm>
              <a:off x="17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ar-JO" sz="2000" dirty="0">
                  <a:solidFill>
                    <a:srgbClr val="FFFFFF"/>
                  </a:solidFill>
                  <a:effectLst>
                    <a:outerShdw blurRad="50800" dist="76200" dir="2700000" algn="tl" rotWithShape="0">
                      <a:srgbClr val="000000"/>
                    </a:outerShdw>
                  </a:effectLst>
                  <a:latin typeface="Arial"/>
                  <a:ea typeface="ＭＳ Ｐゴシック" charset="0"/>
                  <a:cs typeface="Arial"/>
                </a:rPr>
                <a:t>2</a:t>
              </a:r>
              <a:endParaRPr lang="en-US" sz="2000" dirty="0">
                <a:solidFill>
                  <a:srgbClr val="FFFFFF"/>
                </a:solidFill>
                <a:effectLst>
                  <a:outerShdw blurRad="50800" dist="76200" dir="2700000" algn="tl" rotWithShape="0">
                    <a:srgbClr val="000000"/>
                  </a:outerShdw>
                </a:effectLst>
                <a:latin typeface="Arial"/>
                <a:ea typeface="ＭＳ Ｐゴシック" charset="0"/>
                <a:cs typeface="Arial"/>
              </a:endParaRPr>
            </a:p>
          </p:txBody>
        </p:sp>
      </p:grpSp>
      <p:grpSp>
        <p:nvGrpSpPr>
          <p:cNvPr id="4" name="Group 39"/>
          <p:cNvGrpSpPr>
            <a:grpSpLocks/>
          </p:cNvGrpSpPr>
          <p:nvPr/>
        </p:nvGrpSpPr>
        <p:grpSpPr bwMode="auto">
          <a:xfrm>
            <a:off x="4038600" y="995363"/>
            <a:ext cx="381000" cy="420687"/>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ar-JO" sz="2000" dirty="0">
                  <a:solidFill>
                    <a:srgbClr val="FFFFFF"/>
                  </a:solidFill>
                  <a:effectLst>
                    <a:outerShdw blurRad="50800" dist="76200" dir="2700000" algn="tl" rotWithShape="0">
                      <a:srgbClr val="000000"/>
                    </a:outerShdw>
                  </a:effectLst>
                  <a:latin typeface="Arial"/>
                  <a:ea typeface="ＭＳ Ｐゴシック" charset="0"/>
                  <a:cs typeface="Arial"/>
                </a:rPr>
                <a:t>4</a:t>
              </a:r>
              <a:endParaRPr lang="en-US" sz="2000" dirty="0">
                <a:solidFill>
                  <a:srgbClr val="FFFFFF"/>
                </a:solidFill>
                <a:effectLst>
                  <a:outerShdw blurRad="50800" dist="76200" dir="2700000" algn="tl" rotWithShape="0">
                    <a:srgbClr val="000000"/>
                  </a:outerShdw>
                </a:effectLst>
                <a:latin typeface="Arial"/>
                <a:ea typeface="ＭＳ Ｐゴシック" charset="0"/>
                <a:cs typeface="Arial"/>
              </a:endParaRPr>
            </a:p>
          </p:txBody>
        </p:sp>
      </p:grpSp>
      <p:grpSp>
        <p:nvGrpSpPr>
          <p:cNvPr id="5" name="Group 42"/>
          <p:cNvGrpSpPr>
            <a:grpSpLocks/>
          </p:cNvGrpSpPr>
          <p:nvPr/>
        </p:nvGrpSpPr>
        <p:grpSpPr bwMode="auto">
          <a:xfrm>
            <a:off x="4114800" y="5419725"/>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ar-JO" sz="2000" dirty="0">
                  <a:solidFill>
                    <a:srgbClr val="FFFFFF"/>
                  </a:solidFill>
                  <a:effectLst>
                    <a:outerShdw blurRad="50800" dist="76200" dir="2700000" algn="tl" rotWithShape="0">
                      <a:srgbClr val="000000"/>
                    </a:outerShdw>
                  </a:effectLst>
                  <a:latin typeface="Arial"/>
                  <a:ea typeface="ＭＳ Ｐゴシック" charset="0"/>
                  <a:cs typeface="Arial"/>
                </a:rPr>
                <a:t>7</a:t>
              </a:r>
              <a:endParaRPr lang="en-US" sz="2000" dirty="0">
                <a:solidFill>
                  <a:srgbClr val="FFFFFF"/>
                </a:solidFill>
                <a:effectLst>
                  <a:outerShdw blurRad="50800" dist="76200" dir="2700000" algn="tl" rotWithShape="0">
                    <a:srgbClr val="000000"/>
                  </a:outerShdw>
                </a:effectLst>
                <a:latin typeface="Arial"/>
                <a:ea typeface="ＭＳ Ｐゴシック" charset="0"/>
                <a:cs typeface="Arial"/>
              </a:endParaRPr>
            </a:p>
          </p:txBody>
        </p:sp>
      </p:grpSp>
      <p:sp>
        <p:nvSpPr>
          <p:cNvPr id="38" name="Text Box 21"/>
          <p:cNvSpPr txBox="1">
            <a:spLocks noChangeArrowheads="1"/>
          </p:cNvSpPr>
          <p:nvPr/>
        </p:nvSpPr>
        <p:spPr bwMode="auto">
          <a:xfrm>
            <a:off x="420688" y="4992688"/>
            <a:ext cx="3048000" cy="144621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sz="2800" b="1" dirty="0">
                <a:solidFill>
                  <a:srgbClr val="FFFFFF"/>
                </a:solidFill>
                <a:effectLst>
                  <a:outerShdw blurRad="50800" dist="76200" dir="2700000" algn="tl" rotWithShape="0">
                    <a:srgbClr val="000000"/>
                  </a:outerShdw>
                </a:effectLst>
                <a:latin typeface="Arial" charset="0"/>
                <a:cs typeface="Arial" charset="0"/>
              </a:rPr>
              <a:t>أويل مردوخ</a:t>
            </a:r>
            <a:br>
              <a:rPr lang="en-US" sz="2800" b="1" dirty="0">
                <a:solidFill>
                  <a:srgbClr val="FFFFFF"/>
                </a:solidFill>
                <a:effectLst>
                  <a:outerShdw blurRad="50800" dist="76200" dir="2700000" algn="tl" rotWithShape="0">
                    <a:srgbClr val="000000"/>
                  </a:outerShdw>
                </a:effectLst>
                <a:latin typeface="Arial" charset="0"/>
                <a:cs typeface="Arial" charset="0"/>
              </a:rPr>
            </a:br>
            <a:r>
              <a:rPr lang="ar-JO" sz="2000" b="1" dirty="0">
                <a:solidFill>
                  <a:srgbClr val="FFFFFF"/>
                </a:solidFill>
                <a:effectLst>
                  <a:outerShdw blurRad="50800" dist="76200" dir="2700000" algn="tl" rotWithShape="0">
                    <a:srgbClr val="000000"/>
                  </a:outerShdw>
                </a:effectLst>
                <a:latin typeface="Arial" charset="0"/>
                <a:cs typeface="Arial" charset="0"/>
              </a:rPr>
              <a:t>562-560 (سنتين)</a:t>
            </a:r>
            <a:endParaRPr lang="en-US" sz="2000" b="1" dirty="0">
              <a:solidFill>
                <a:srgbClr val="FFFFFF"/>
              </a:solidFill>
              <a:effectLst>
                <a:outerShdw blurRad="50800" dist="76200" dir="2700000" algn="tl" rotWithShape="0">
                  <a:srgbClr val="000000"/>
                </a:outerShdw>
              </a:effectLst>
              <a:latin typeface="Arial" charset="0"/>
              <a:cs typeface="Arial" charset="0"/>
            </a:endParaRPr>
          </a:p>
          <a:p>
            <a:pPr algn="ctr" defTabSz="914400" fontAlgn="base">
              <a:spcBef>
                <a:spcPct val="0"/>
              </a:spcBef>
              <a:spcAft>
                <a:spcPct val="0"/>
              </a:spcAft>
              <a:defRPr/>
            </a:pPr>
            <a:r>
              <a:rPr lang="ar-JO" sz="2000" b="1" dirty="0">
                <a:solidFill>
                  <a:srgbClr val="FFFFFF"/>
                </a:solidFill>
                <a:effectLst>
                  <a:outerShdw blurRad="50800" dist="76200" dir="2700000" algn="tl" rotWithShape="0">
                    <a:srgbClr val="000000"/>
                  </a:outerShdw>
                </a:effectLst>
                <a:latin typeface="Arial" charset="0"/>
                <a:cs typeface="Arial" charset="0"/>
              </a:rPr>
              <a:t>أطلق يهوياقيم</a:t>
            </a:r>
            <a:br>
              <a:rPr lang="en-US" sz="2000" b="1" dirty="0">
                <a:solidFill>
                  <a:srgbClr val="FFFFFF"/>
                </a:solidFill>
                <a:effectLst>
                  <a:outerShdw blurRad="50800" dist="76200" dir="2700000" algn="tl" rotWithShape="0">
                    <a:srgbClr val="000000"/>
                  </a:outerShdw>
                </a:effectLst>
                <a:latin typeface="Arial" charset="0"/>
                <a:cs typeface="Arial" charset="0"/>
              </a:rPr>
            </a:br>
            <a:r>
              <a:rPr lang="en-US" sz="2000" b="1" dirty="0">
                <a:solidFill>
                  <a:srgbClr val="FFFFFF"/>
                </a:solidFill>
                <a:effectLst>
                  <a:outerShdw blurRad="50800" dist="76200" dir="2700000" algn="tl" rotWithShape="0">
                    <a:srgbClr val="000000"/>
                  </a:outerShdw>
                </a:effectLst>
                <a:latin typeface="Arial" charset="0"/>
                <a:cs typeface="Arial" charset="0"/>
              </a:rPr>
              <a:t>(</a:t>
            </a:r>
            <a:r>
              <a:rPr lang="ar-JO" sz="2000" b="1" dirty="0">
                <a:solidFill>
                  <a:srgbClr val="FFFFFF"/>
                </a:solidFill>
                <a:effectLst>
                  <a:outerShdw blurRad="50800" dist="76200" dir="2700000" algn="tl" rotWithShape="0">
                    <a:srgbClr val="000000"/>
                  </a:outerShdw>
                </a:effectLst>
                <a:latin typeface="Arial" charset="0"/>
                <a:cs typeface="Arial" charset="0"/>
              </a:rPr>
              <a:t>2 مل 25: 27</a:t>
            </a:r>
            <a:r>
              <a:rPr lang="en-US" sz="2000" b="1" dirty="0">
                <a:solidFill>
                  <a:srgbClr val="FFFFFF"/>
                </a:solidFill>
                <a:effectLst>
                  <a:outerShdw blurRad="50800" dist="76200" dir="2700000" algn="tl" rotWithShape="0">
                    <a:srgbClr val="000000"/>
                  </a:outerShdw>
                </a:effectLst>
                <a:latin typeface="Arial" charset="0"/>
                <a:cs typeface="Arial" charset="0"/>
              </a:rPr>
              <a:t>)</a:t>
            </a:r>
            <a:endParaRPr lang="en-US" sz="2800" b="1" dirty="0">
              <a:solidFill>
                <a:srgbClr val="FFFFFF"/>
              </a:solidFill>
              <a:effectLst>
                <a:outerShdw blurRad="50800" dist="76200" dir="2700000" algn="tl" rotWithShape="0">
                  <a:srgbClr val="000000"/>
                </a:outerShdw>
              </a:effectLst>
              <a:latin typeface="Arial" charset="0"/>
              <a:cs typeface="Arial" charset="0"/>
            </a:endParaRPr>
          </a:p>
        </p:txBody>
      </p:sp>
      <p:sp>
        <p:nvSpPr>
          <p:cNvPr id="39" name="Line 15"/>
          <p:cNvSpPr>
            <a:spLocks noChangeShapeType="1"/>
          </p:cNvSpPr>
          <p:nvPr/>
        </p:nvSpPr>
        <p:spPr bwMode="auto">
          <a:xfrm>
            <a:off x="1944688" y="44196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40" name="Line 15"/>
          <p:cNvSpPr>
            <a:spLocks noChangeShapeType="1"/>
          </p:cNvSpPr>
          <p:nvPr/>
        </p:nvSpPr>
        <p:spPr bwMode="auto">
          <a:xfrm>
            <a:off x="1944688" y="22860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grpSp>
        <p:nvGrpSpPr>
          <p:cNvPr id="6" name="Group 39"/>
          <p:cNvGrpSpPr>
            <a:grpSpLocks/>
          </p:cNvGrpSpPr>
          <p:nvPr/>
        </p:nvGrpSpPr>
        <p:grpSpPr bwMode="auto">
          <a:xfrm>
            <a:off x="381000" y="4724400"/>
            <a:ext cx="381000" cy="420688"/>
            <a:chOff x="146" y="806"/>
            <a:chExt cx="240" cy="265"/>
          </a:xfrm>
        </p:grpSpPr>
        <p:sp>
          <p:nvSpPr>
            <p:cNvPr id="42"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43"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ar-JO" sz="2000" dirty="0">
                  <a:solidFill>
                    <a:srgbClr val="FFFFFF"/>
                  </a:solidFill>
                  <a:effectLst>
                    <a:outerShdw blurRad="50800" dist="76200" dir="2700000" algn="tl" rotWithShape="0">
                      <a:srgbClr val="000000"/>
                    </a:outerShdw>
                  </a:effectLst>
                  <a:latin typeface="Arial"/>
                  <a:ea typeface="ＭＳ Ｐゴシック" charset="0"/>
                  <a:cs typeface="Arial"/>
                </a:rPr>
                <a:t>3</a:t>
              </a:r>
              <a:endParaRPr lang="en-US" sz="2000" dirty="0">
                <a:solidFill>
                  <a:srgbClr val="FFFFFF"/>
                </a:solidFill>
                <a:effectLst>
                  <a:outerShdw blurRad="50800" dist="76200" dir="2700000" algn="tl" rotWithShape="0">
                    <a:srgbClr val="000000"/>
                  </a:outerShdw>
                </a:effectLst>
                <a:latin typeface="Arial"/>
                <a:ea typeface="ＭＳ Ｐゴシック" charset="0"/>
                <a:cs typeface="Arial"/>
              </a:endParaRPr>
            </a:p>
          </p:txBody>
        </p:sp>
      </p:grpSp>
      <p:grpSp>
        <p:nvGrpSpPr>
          <p:cNvPr id="7" name="Group 39"/>
          <p:cNvGrpSpPr>
            <a:grpSpLocks/>
          </p:cNvGrpSpPr>
          <p:nvPr/>
        </p:nvGrpSpPr>
        <p:grpSpPr bwMode="auto">
          <a:xfrm>
            <a:off x="4038600" y="3411538"/>
            <a:ext cx="381000" cy="420687"/>
            <a:chOff x="146" y="806"/>
            <a:chExt cx="240" cy="265"/>
          </a:xfrm>
        </p:grpSpPr>
        <p:sp>
          <p:nvSpPr>
            <p:cNvPr id="45"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46"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ar-JO" sz="2000" dirty="0">
                  <a:solidFill>
                    <a:srgbClr val="FFFFFF"/>
                  </a:solidFill>
                  <a:effectLst>
                    <a:outerShdw blurRad="50800" dist="76200" dir="2700000" algn="tl" rotWithShape="0">
                      <a:srgbClr val="000000"/>
                    </a:outerShdw>
                  </a:effectLst>
                  <a:latin typeface="Arial"/>
                  <a:ea typeface="ＭＳ Ｐゴシック" charset="0"/>
                  <a:cs typeface="Arial"/>
                </a:rPr>
                <a:t>6</a:t>
              </a:r>
              <a:endParaRPr lang="en-US" sz="2000" dirty="0">
                <a:solidFill>
                  <a:srgbClr val="FFFFFF"/>
                </a:solidFill>
                <a:effectLst>
                  <a:outerShdw blurRad="50800" dist="76200" dir="2700000" algn="tl" rotWithShape="0">
                    <a:srgbClr val="000000"/>
                  </a:outerShdw>
                </a:effectLst>
                <a:latin typeface="Arial"/>
                <a:ea typeface="ＭＳ Ｐゴシック" charset="0"/>
                <a:cs typeface="Arial"/>
              </a:endParaRPr>
            </a:p>
          </p:txBody>
        </p:sp>
      </p:grpSp>
      <p:sp>
        <p:nvSpPr>
          <p:cNvPr id="47" name="Text Box 21"/>
          <p:cNvSpPr txBox="1">
            <a:spLocks noChangeArrowheads="1"/>
          </p:cNvSpPr>
          <p:nvPr/>
        </p:nvSpPr>
        <p:spPr bwMode="auto">
          <a:xfrm>
            <a:off x="4076700" y="2217738"/>
            <a:ext cx="30480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sz="2800" b="1" dirty="0">
                <a:solidFill>
                  <a:srgbClr val="FFFF00"/>
                </a:solidFill>
                <a:effectLst>
                  <a:outerShdw blurRad="50800" dist="76200" dir="2700000" algn="tl" rotWithShape="0">
                    <a:srgbClr val="000000"/>
                  </a:outerShdw>
                </a:effectLst>
                <a:latin typeface="Arial" charset="0"/>
                <a:cs typeface="Arial" charset="0"/>
              </a:rPr>
              <a:t>لباشي مردوخ</a:t>
            </a:r>
            <a:endParaRPr lang="en-US" sz="2000" b="1" dirty="0">
              <a:solidFill>
                <a:srgbClr val="FFFF00"/>
              </a:solidFill>
              <a:effectLst>
                <a:outerShdw blurRad="50800" dist="76200" dir="2700000" algn="tl" rotWithShape="0">
                  <a:srgbClr val="000000"/>
                </a:outerShdw>
              </a:effectLst>
              <a:latin typeface="Arial" charset="0"/>
              <a:cs typeface="Arial" charset="0"/>
            </a:endParaRPr>
          </a:p>
          <a:p>
            <a:pPr algn="ctr" defTabSz="914400" fontAlgn="base">
              <a:spcBef>
                <a:spcPct val="0"/>
              </a:spcBef>
              <a:spcAft>
                <a:spcPct val="0"/>
              </a:spcAft>
              <a:defRPr/>
            </a:pPr>
            <a:r>
              <a:rPr lang="ar-JO" sz="2000" b="1" dirty="0">
                <a:solidFill>
                  <a:srgbClr val="FFFF00"/>
                </a:solidFill>
                <a:effectLst>
                  <a:outerShdw blurRad="50800" dist="76200" dir="2700000" algn="tl" rotWithShape="0">
                    <a:srgbClr val="000000"/>
                  </a:outerShdw>
                </a:effectLst>
                <a:latin typeface="Arial" charset="0"/>
                <a:cs typeface="Arial" charset="0"/>
              </a:rPr>
              <a:t>556 (9 شهور)</a:t>
            </a:r>
            <a:endParaRPr lang="en-US" sz="2800" b="1" dirty="0">
              <a:solidFill>
                <a:srgbClr val="FFFF00"/>
              </a:solidFill>
              <a:effectLst>
                <a:outerShdw blurRad="50800" dist="76200" dir="2700000" algn="tl" rotWithShape="0">
                  <a:srgbClr val="000000"/>
                </a:outerShdw>
              </a:effectLst>
              <a:latin typeface="Arial" charset="0"/>
              <a:cs typeface="Arial" charset="0"/>
            </a:endParaRPr>
          </a:p>
        </p:txBody>
      </p:sp>
      <p:grpSp>
        <p:nvGrpSpPr>
          <p:cNvPr id="8" name="Group 39"/>
          <p:cNvGrpSpPr>
            <a:grpSpLocks/>
          </p:cNvGrpSpPr>
          <p:nvPr/>
        </p:nvGrpSpPr>
        <p:grpSpPr bwMode="auto">
          <a:xfrm>
            <a:off x="3989388" y="1917700"/>
            <a:ext cx="381000" cy="420688"/>
            <a:chOff x="146" y="806"/>
            <a:chExt cx="240" cy="265"/>
          </a:xfrm>
        </p:grpSpPr>
        <p:sp>
          <p:nvSpPr>
            <p:cNvPr id="49"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ar-JO" sz="2000" dirty="0">
                  <a:solidFill>
                    <a:srgbClr val="FFFFFF"/>
                  </a:solidFill>
                  <a:effectLst>
                    <a:outerShdw blurRad="50800" dist="76200" dir="2700000" algn="tl" rotWithShape="0">
                      <a:srgbClr val="000000"/>
                    </a:outerShdw>
                  </a:effectLst>
                  <a:latin typeface="Arial"/>
                  <a:ea typeface="ＭＳ Ｐゴシック" charset="0"/>
                  <a:cs typeface="Arial"/>
                </a:rPr>
                <a:t>5</a:t>
              </a:r>
              <a:endParaRPr lang="en-US" sz="2000" dirty="0">
                <a:solidFill>
                  <a:srgbClr val="FFFFFF"/>
                </a:solidFill>
                <a:effectLst>
                  <a:outerShdw blurRad="50800" dist="76200" dir="2700000" algn="tl" rotWithShape="0">
                    <a:srgbClr val="000000"/>
                  </a:outerShdw>
                </a:effectLst>
                <a:latin typeface="Arial"/>
                <a:ea typeface="ＭＳ Ｐゴシック" charset="0"/>
                <a:cs typeface="Arial"/>
              </a:endParaRPr>
            </a:p>
          </p:txBody>
        </p:sp>
      </p:grpSp>
      <p:sp>
        <p:nvSpPr>
          <p:cNvPr id="51" name="Line 15"/>
          <p:cNvSpPr>
            <a:spLocks noChangeShapeType="1"/>
          </p:cNvSpPr>
          <p:nvPr/>
        </p:nvSpPr>
        <p:spPr bwMode="auto">
          <a:xfrm>
            <a:off x="5600700" y="18288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2" name="Line 15"/>
          <p:cNvSpPr>
            <a:spLocks noChangeShapeType="1"/>
          </p:cNvSpPr>
          <p:nvPr/>
        </p:nvSpPr>
        <p:spPr bwMode="auto">
          <a:xfrm>
            <a:off x="5600700" y="31242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3" name="Line 15"/>
          <p:cNvSpPr>
            <a:spLocks noChangeShapeType="1"/>
          </p:cNvSpPr>
          <p:nvPr/>
        </p:nvSpPr>
        <p:spPr bwMode="auto">
          <a:xfrm flipH="1">
            <a:off x="3200400" y="1600200"/>
            <a:ext cx="838200" cy="34290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5565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7922"/>
                                        </p:tgtEl>
                                        <p:attrNameLst>
                                          <p:attrName>style.visibility</p:attrName>
                                        </p:attrNameLst>
                                      </p:cBhvr>
                                      <p:to>
                                        <p:strVal val="visible"/>
                                      </p:to>
                                    </p:set>
                                    <p:animEffect transition="in" filter="fade">
                                      <p:cBhvr>
                                        <p:cTn id="10" dur="2000"/>
                                        <p:tgtEl>
                                          <p:spTgt spid="5079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07914">
                                            <p:txEl>
                                              <p:pRg st="0" end="0"/>
                                            </p:txEl>
                                          </p:spTgt>
                                        </p:tgtEl>
                                        <p:attrNameLst>
                                          <p:attrName>style.visibility</p:attrName>
                                        </p:attrNameLst>
                                      </p:cBhvr>
                                      <p:to>
                                        <p:strVal val="visible"/>
                                      </p:to>
                                    </p:set>
                                    <p:animEffect transition="in" filter="dissolve">
                                      <p:cBhvr>
                                        <p:cTn id="22" dur="500"/>
                                        <p:tgtEl>
                                          <p:spTgt spid="5079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7914">
                                            <p:txEl>
                                              <p:pRg st="1" end="1"/>
                                            </p:txEl>
                                          </p:spTgt>
                                        </p:tgtEl>
                                        <p:attrNameLst>
                                          <p:attrName>style.visibility</p:attrName>
                                        </p:attrNameLst>
                                      </p:cBhvr>
                                      <p:to>
                                        <p:strVal val="visible"/>
                                      </p:to>
                                    </p:set>
                                    <p:animEffect transition="in" filter="dissolve">
                                      <p:cBhvr>
                                        <p:cTn id="27" dur="500"/>
                                        <p:tgtEl>
                                          <p:spTgt spid="507914">
                                            <p:txEl>
                                              <p:pRg st="1" end="1"/>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07914">
                                            <p:txEl>
                                              <p:pRg st="2" end="2"/>
                                            </p:txEl>
                                          </p:spTgt>
                                        </p:tgtEl>
                                        <p:attrNameLst>
                                          <p:attrName>style.visibility</p:attrName>
                                        </p:attrNameLst>
                                      </p:cBhvr>
                                      <p:to>
                                        <p:strVal val="visible"/>
                                      </p:to>
                                    </p:set>
                                    <p:animEffect transition="in" filter="dissolve">
                                      <p:cBhvr>
                                        <p:cTn id="30" dur="500"/>
                                        <p:tgtEl>
                                          <p:spTgt spid="507914">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dissolve">
                                      <p:cBhvr>
                                        <p:cTn id="35" dur="500"/>
                                        <p:tgtEl>
                                          <p:spTgt spid="39"/>
                                        </p:tgtEl>
                                      </p:cBhvr>
                                    </p:animEffect>
                                  </p:childTnLst>
                                </p:cTn>
                              </p:par>
                            </p:childTnLst>
                          </p:cTn>
                        </p:par>
                        <p:par>
                          <p:cTn id="36" fill="hold" nodeType="afterGroup">
                            <p:stCondLst>
                              <p:cond delay="500"/>
                            </p:stCondLst>
                            <p:childTnLst>
                              <p:par>
                                <p:cTn id="37" presetID="9"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8">
                                            <p:txEl>
                                              <p:pRg st="0" end="0"/>
                                            </p:txEl>
                                          </p:spTgt>
                                        </p:tgtEl>
                                        <p:attrNameLst>
                                          <p:attrName>style.visibility</p:attrName>
                                        </p:attrNameLst>
                                      </p:cBhvr>
                                      <p:to>
                                        <p:strVal val="visible"/>
                                      </p:to>
                                    </p:set>
                                    <p:animEffect transition="in" filter="dissolve">
                                      <p:cBhvr>
                                        <p:cTn id="42" dur="500"/>
                                        <p:tgtEl>
                                          <p:spTgt spid="38">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8">
                                            <p:txEl>
                                              <p:pRg st="1" end="1"/>
                                            </p:txEl>
                                          </p:spTgt>
                                        </p:tgtEl>
                                        <p:attrNameLst>
                                          <p:attrName>style.visibility</p:attrName>
                                        </p:attrNameLst>
                                      </p:cBhvr>
                                      <p:to>
                                        <p:strVal val="visible"/>
                                      </p:to>
                                    </p:set>
                                    <p:animEffect transition="in" filter="dissolve">
                                      <p:cBhvr>
                                        <p:cTn id="45" dur="500"/>
                                        <p:tgtEl>
                                          <p:spTgt spid="38">
                                            <p:txEl>
                                              <p:pRg st="1" end="1"/>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down)">
                                      <p:cBhvr>
                                        <p:cTn id="50" dur="500"/>
                                        <p:tgtEl>
                                          <p:spTgt spid="53"/>
                                        </p:tgtEl>
                                      </p:cBhvr>
                                    </p:animEffect>
                                  </p:childTnLst>
                                </p:cTn>
                              </p:par>
                            </p:childTnLst>
                          </p:cTn>
                        </p:par>
                        <p:par>
                          <p:cTn id="51" fill="hold" nodeType="afterGroup">
                            <p:stCondLst>
                              <p:cond delay="500"/>
                            </p:stCondLst>
                            <p:childTnLst>
                              <p:par>
                                <p:cTn id="52" presetID="9" presetClass="entr" presetSubtype="0"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dissolve">
                                      <p:cBhvr>
                                        <p:cTn id="54" dur="500"/>
                                        <p:tgtEl>
                                          <p:spTgt spid="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507925">
                                            <p:txEl>
                                              <p:pRg st="0" end="0"/>
                                            </p:txEl>
                                          </p:spTgt>
                                        </p:tgtEl>
                                        <p:attrNameLst>
                                          <p:attrName>style.visibility</p:attrName>
                                        </p:attrNameLst>
                                      </p:cBhvr>
                                      <p:to>
                                        <p:strVal val="visible"/>
                                      </p:to>
                                    </p:set>
                                    <p:animEffect transition="in" filter="dissolve">
                                      <p:cBhvr>
                                        <p:cTn id="57" dur="500"/>
                                        <p:tgtEl>
                                          <p:spTgt spid="507925">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07925">
                                            <p:txEl>
                                              <p:pRg st="1" end="1"/>
                                            </p:txEl>
                                          </p:spTgt>
                                        </p:tgtEl>
                                        <p:attrNameLst>
                                          <p:attrName>style.visibility</p:attrName>
                                        </p:attrNameLst>
                                      </p:cBhvr>
                                      <p:to>
                                        <p:strVal val="visible"/>
                                      </p:to>
                                    </p:set>
                                    <p:animEffect transition="in" filter="dissolve">
                                      <p:cBhvr>
                                        <p:cTn id="62" dur="500"/>
                                        <p:tgtEl>
                                          <p:spTgt spid="507925">
                                            <p:txEl>
                                              <p:pRg st="1" end="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dissolve">
                                      <p:cBhvr>
                                        <p:cTn id="67" dur="500"/>
                                        <p:tgtEl>
                                          <p:spTgt spid="51"/>
                                        </p:tgtEl>
                                      </p:cBhvr>
                                    </p:animEffect>
                                  </p:childTnLst>
                                </p:cTn>
                              </p:par>
                            </p:childTnLst>
                          </p:cTn>
                        </p:par>
                        <p:par>
                          <p:cTn id="68" fill="hold" nodeType="afterGroup">
                            <p:stCondLst>
                              <p:cond delay="500"/>
                            </p:stCondLst>
                            <p:childTnLst>
                              <p:par>
                                <p:cTn id="69" presetID="9" presetClass="entr" presetSubtype="0"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dissolve">
                                      <p:cBhvr>
                                        <p:cTn id="71" dur="500"/>
                                        <p:tgtEl>
                                          <p:spTgt spid="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47">
                                            <p:txEl>
                                              <p:pRg st="0" end="0"/>
                                            </p:txEl>
                                          </p:spTgt>
                                        </p:tgtEl>
                                        <p:attrNameLst>
                                          <p:attrName>style.visibility</p:attrName>
                                        </p:attrNameLst>
                                      </p:cBhvr>
                                      <p:to>
                                        <p:strVal val="visible"/>
                                      </p:to>
                                    </p:set>
                                    <p:animEffect transition="in" filter="dissolve">
                                      <p:cBhvr>
                                        <p:cTn id="74" dur="500"/>
                                        <p:tgtEl>
                                          <p:spTgt spid="47">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47">
                                            <p:txEl>
                                              <p:pRg st="1" end="1"/>
                                            </p:txEl>
                                          </p:spTgt>
                                        </p:tgtEl>
                                        <p:attrNameLst>
                                          <p:attrName>style.visibility</p:attrName>
                                        </p:attrNameLst>
                                      </p:cBhvr>
                                      <p:to>
                                        <p:strVal val="visible"/>
                                      </p:to>
                                    </p:set>
                                    <p:animEffect transition="in" filter="dissolve">
                                      <p:cBhvr>
                                        <p:cTn id="79" dur="500"/>
                                        <p:tgtEl>
                                          <p:spTgt spid="47">
                                            <p:txEl>
                                              <p:pRg st="1" end="1"/>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nodeType="click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dissolve">
                                      <p:cBhvr>
                                        <p:cTn id="84" dur="500"/>
                                        <p:tgtEl>
                                          <p:spTgt spid="52"/>
                                        </p:tgtEl>
                                      </p:cBhvr>
                                    </p:animEffect>
                                  </p:childTnLst>
                                </p:cTn>
                              </p:par>
                            </p:childTnLst>
                          </p:cTn>
                        </p:par>
                        <p:par>
                          <p:cTn id="85" fill="hold" nodeType="afterGroup">
                            <p:stCondLst>
                              <p:cond delay="500"/>
                            </p:stCondLst>
                            <p:childTnLst>
                              <p:par>
                                <p:cTn id="86" presetID="9" presetClass="entr" presetSubtype="0"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dissolve">
                                      <p:cBhvr>
                                        <p:cTn id="88" dur="500"/>
                                        <p:tgtEl>
                                          <p:spTgt spid="7"/>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507924">
                                            <p:txEl>
                                              <p:pRg st="0" end="0"/>
                                            </p:txEl>
                                          </p:spTgt>
                                        </p:tgtEl>
                                        <p:attrNameLst>
                                          <p:attrName>style.visibility</p:attrName>
                                        </p:attrNameLst>
                                      </p:cBhvr>
                                      <p:to>
                                        <p:strVal val="visible"/>
                                      </p:to>
                                    </p:set>
                                    <p:animEffect transition="in" filter="dissolve">
                                      <p:cBhvr>
                                        <p:cTn id="91" dur="500"/>
                                        <p:tgtEl>
                                          <p:spTgt spid="507924">
                                            <p:txEl>
                                              <p:pRg st="0" end="0"/>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507927">
                                            <p:txEl>
                                              <p:pRg st="0" end="0"/>
                                            </p:txEl>
                                          </p:spTgt>
                                        </p:tgtEl>
                                        <p:attrNameLst>
                                          <p:attrName>style.visibility</p:attrName>
                                        </p:attrNameLst>
                                      </p:cBhvr>
                                      <p:to>
                                        <p:strVal val="visible"/>
                                      </p:to>
                                    </p:set>
                                    <p:animEffect transition="in" filter="dissolve">
                                      <p:cBhvr>
                                        <p:cTn id="96" dur="500"/>
                                        <p:tgtEl>
                                          <p:spTgt spid="507927">
                                            <p:txEl>
                                              <p:pRg st="0" end="0"/>
                                            </p:txEl>
                                          </p:spTgt>
                                        </p:tgtEl>
                                      </p:cBhvr>
                                    </p:animEffect>
                                  </p:childTnLst>
                                </p:cTn>
                              </p:par>
                              <p:par>
                                <p:cTn id="97" presetID="9" presetClass="entr" presetSubtype="0" fill="hold" nodeType="withEffect">
                                  <p:stCondLst>
                                    <p:cond delay="0"/>
                                  </p:stCondLst>
                                  <p:childTnLst>
                                    <p:set>
                                      <p:cBhvr>
                                        <p:cTn id="98" dur="1" fill="hold">
                                          <p:stCondLst>
                                            <p:cond delay="0"/>
                                          </p:stCondLst>
                                        </p:cTn>
                                        <p:tgtEl>
                                          <p:spTgt spid="507929"/>
                                        </p:tgtEl>
                                        <p:attrNameLst>
                                          <p:attrName>style.visibility</p:attrName>
                                        </p:attrNameLst>
                                      </p:cBhvr>
                                      <p:to>
                                        <p:strVal val="visible"/>
                                      </p:to>
                                    </p:set>
                                    <p:animEffect transition="in" filter="dissolve">
                                      <p:cBhvr>
                                        <p:cTn id="99" dur="500"/>
                                        <p:tgtEl>
                                          <p:spTgt spid="507929"/>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507934">
                                            <p:txEl>
                                              <p:pRg st="0" end="0"/>
                                            </p:txEl>
                                          </p:spTgt>
                                        </p:tgtEl>
                                        <p:attrNameLst>
                                          <p:attrName>style.visibility</p:attrName>
                                        </p:attrNameLst>
                                      </p:cBhvr>
                                      <p:to>
                                        <p:strVal val="visible"/>
                                      </p:to>
                                    </p:set>
                                    <p:animEffect transition="in" filter="dissolve">
                                      <p:cBhvr>
                                        <p:cTn id="102" dur="500"/>
                                        <p:tgtEl>
                                          <p:spTgt spid="507934">
                                            <p:txEl>
                                              <p:pRg st="0" end="0"/>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507919"/>
                                        </p:tgtEl>
                                        <p:attrNameLst>
                                          <p:attrName>style.visibility</p:attrName>
                                        </p:attrNameLst>
                                      </p:cBhvr>
                                      <p:to>
                                        <p:strVal val="visible"/>
                                      </p:to>
                                    </p:set>
                                    <p:animEffect transition="in" filter="dissolve">
                                      <p:cBhvr>
                                        <p:cTn id="107" dur="500"/>
                                        <p:tgtEl>
                                          <p:spTgt spid="507919"/>
                                        </p:tgtEl>
                                      </p:cBhvr>
                                    </p:animEffect>
                                  </p:childTnLst>
                                </p:cTn>
                              </p:par>
                            </p:childTnLst>
                          </p:cTn>
                        </p:par>
                        <p:par>
                          <p:cTn id="108" fill="hold" nodeType="afterGroup">
                            <p:stCondLst>
                              <p:cond delay="500"/>
                            </p:stCondLst>
                            <p:childTnLst>
                              <p:par>
                                <p:cTn id="109" presetID="9" presetClass="entr" presetSubtype="0" fill="hold" nodeType="after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dissolve">
                                      <p:cBhvr>
                                        <p:cTn id="111" dur="500"/>
                                        <p:tgtEl>
                                          <p:spTgt spid="5"/>
                                        </p:tgtEl>
                                      </p:cBhvr>
                                    </p:animEffect>
                                  </p:childTnLst>
                                </p:cTn>
                              </p:par>
                            </p:childTnLst>
                          </p:cTn>
                        </p:par>
                        <p:par>
                          <p:cTn id="112" fill="hold" nodeType="afterGroup">
                            <p:stCondLst>
                              <p:cond delay="1000"/>
                            </p:stCondLst>
                            <p:childTnLst>
                              <p:par>
                                <p:cTn id="113" presetID="9" presetClass="entr" presetSubtype="0" fill="hold" grpId="0" nodeType="afterEffect">
                                  <p:stCondLst>
                                    <p:cond delay="0"/>
                                  </p:stCondLst>
                                  <p:childTnLst>
                                    <p:set>
                                      <p:cBhvr>
                                        <p:cTn id="114" dur="1" fill="hold">
                                          <p:stCondLst>
                                            <p:cond delay="0"/>
                                          </p:stCondLst>
                                        </p:cTn>
                                        <p:tgtEl>
                                          <p:spTgt spid="507920">
                                            <p:txEl>
                                              <p:pRg st="0" end="0"/>
                                            </p:txEl>
                                          </p:spTgt>
                                        </p:tgtEl>
                                        <p:attrNameLst>
                                          <p:attrName>style.visibility</p:attrName>
                                        </p:attrNameLst>
                                      </p:cBhvr>
                                      <p:to>
                                        <p:strVal val="visible"/>
                                      </p:to>
                                    </p:set>
                                    <p:animEffect transition="in" filter="dissolve">
                                      <p:cBhvr>
                                        <p:cTn id="115" dur="500"/>
                                        <p:tgtEl>
                                          <p:spTgt spid="5079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0" grpId="0" build="p" autoUpdateAnimBg="0"/>
      <p:bldP spid="507922" grpId="0"/>
      <p:bldP spid="507924" grpId="0" build="p" autoUpdateAnimBg="0"/>
      <p:bldP spid="507925" grpId="0" build="p" autoUpdateAnimBg="0"/>
      <p:bldP spid="507927" grpId="0" build="p" autoUpdateAnimBg="0"/>
      <p:bldP spid="507934" grpId="0" build="p" autoUpdateAnimBg="0"/>
      <p:bldP spid="38" grpId="0" build="p" autoUpdateAnimBg="0"/>
      <p:bldP spid="4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609600" y="1447800"/>
            <a:ext cx="4572000" cy="156966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000000"/>
                </a:solidFill>
                <a:latin typeface="Arial" charset="0"/>
                <a:cs typeface="Arial" charset="0"/>
              </a:rPr>
              <a:t>1      نثر</a:t>
            </a:r>
            <a:endParaRPr lang="en-US" b="1" dirty="0">
              <a:solidFill>
                <a:srgbClr val="000000"/>
              </a:solidFill>
              <a:latin typeface="Arial" charset="0"/>
              <a:cs typeface="Arial" charset="0"/>
            </a:endParaRPr>
          </a:p>
          <a:p>
            <a:pPr algn="r" defTabSz="914400" eaLnBrk="1" fontAlgn="base" hangingPunct="1">
              <a:spcBef>
                <a:spcPct val="0"/>
              </a:spcBef>
              <a:spcAft>
                <a:spcPct val="0"/>
              </a:spcAft>
            </a:pPr>
            <a:r>
              <a:rPr lang="ar-JO" b="1" dirty="0">
                <a:solidFill>
                  <a:srgbClr val="000000"/>
                </a:solidFill>
                <a:latin typeface="Arial" charset="0"/>
                <a:cs typeface="Arial" charset="0"/>
              </a:rPr>
              <a:t>1: 1-7         السبي</a:t>
            </a:r>
            <a:endParaRPr lang="en-US" b="1" dirty="0">
              <a:solidFill>
                <a:srgbClr val="000000"/>
              </a:solidFill>
              <a:latin typeface="Arial" charset="0"/>
              <a:cs typeface="Arial" charset="0"/>
            </a:endParaRPr>
          </a:p>
          <a:p>
            <a:pPr algn="r" defTabSz="914400" eaLnBrk="1" fontAlgn="base" hangingPunct="1">
              <a:spcBef>
                <a:spcPct val="0"/>
              </a:spcBef>
              <a:spcAft>
                <a:spcPct val="0"/>
              </a:spcAft>
            </a:pPr>
            <a:r>
              <a:rPr lang="ar-JO" b="1" dirty="0">
                <a:solidFill>
                  <a:srgbClr val="000000"/>
                </a:solidFill>
                <a:latin typeface="Arial" charset="0"/>
                <a:cs typeface="Arial" charset="0"/>
              </a:rPr>
              <a:t>1: 8-16       الطعام</a:t>
            </a:r>
            <a:endParaRPr lang="en-US" b="1" dirty="0">
              <a:solidFill>
                <a:srgbClr val="000000"/>
              </a:solidFill>
              <a:latin typeface="Arial" charset="0"/>
              <a:cs typeface="Arial" charset="0"/>
            </a:endParaRPr>
          </a:p>
          <a:p>
            <a:pPr algn="r" defTabSz="914400" eaLnBrk="1" fontAlgn="base" hangingPunct="1">
              <a:spcBef>
                <a:spcPct val="0"/>
              </a:spcBef>
              <a:spcAft>
                <a:spcPct val="0"/>
              </a:spcAft>
            </a:pPr>
            <a:r>
              <a:rPr lang="ar-JO" b="1" dirty="0">
                <a:solidFill>
                  <a:srgbClr val="000000"/>
                </a:solidFill>
                <a:latin typeface="Arial" charset="0"/>
                <a:cs typeface="Arial" charset="0"/>
              </a:rPr>
              <a:t>1: 17-21     التعظيم</a:t>
            </a:r>
            <a:endParaRPr lang="en-US" b="1" dirty="0">
              <a:solidFill>
                <a:srgbClr val="000000"/>
              </a:solidFill>
              <a:latin typeface="Arial" charset="0"/>
              <a:cs typeface="Arial" charset="0"/>
            </a:endParaRPr>
          </a:p>
        </p:txBody>
      </p:sp>
      <p:sp>
        <p:nvSpPr>
          <p:cNvPr id="12293" name="Text Box 5"/>
          <p:cNvSpPr txBox="1">
            <a:spLocks noChangeArrowheads="1"/>
          </p:cNvSpPr>
          <p:nvPr/>
        </p:nvSpPr>
        <p:spPr bwMode="auto">
          <a:xfrm>
            <a:off x="1676400" y="3622675"/>
            <a:ext cx="7467600" cy="26776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tabLst>
                <a:tab pos="914400" algn="l"/>
                <a:tab pos="1371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914400" algn="l"/>
                <a:tab pos="1371600" algn="l"/>
              </a:tabLst>
              <a:defRPr sz="2400">
                <a:solidFill>
                  <a:schemeClr val="tx1"/>
                </a:solidFill>
                <a:latin typeface="Times New Roman" charset="0"/>
                <a:ea typeface="ＭＳ Ｐゴシック" charset="0"/>
              </a:defRPr>
            </a:lvl2pPr>
            <a:lvl3pPr marL="1143000" indent="-228600" eaLnBrk="0" hangingPunct="0">
              <a:tabLst>
                <a:tab pos="914400" algn="l"/>
                <a:tab pos="1371600" algn="l"/>
              </a:tabLst>
              <a:defRPr sz="2400">
                <a:solidFill>
                  <a:schemeClr val="tx1"/>
                </a:solidFill>
                <a:latin typeface="Times New Roman" charset="0"/>
                <a:ea typeface="ＭＳ Ｐゴシック" charset="0"/>
              </a:defRPr>
            </a:lvl3pPr>
            <a:lvl4pPr marL="1600200" indent="-228600" eaLnBrk="0" hangingPunct="0">
              <a:tabLst>
                <a:tab pos="914400" algn="l"/>
                <a:tab pos="1371600" algn="l"/>
              </a:tabLst>
              <a:defRPr sz="2400">
                <a:solidFill>
                  <a:schemeClr val="tx1"/>
                </a:solidFill>
                <a:latin typeface="Times New Roman" charset="0"/>
                <a:ea typeface="ＭＳ Ｐゴシック" charset="0"/>
              </a:defRPr>
            </a:lvl4pPr>
            <a:lvl5pPr marL="2057400" indent="-228600" eaLnBrk="0" hangingPunct="0">
              <a:tabLst>
                <a:tab pos="914400" algn="l"/>
                <a:tab pos="1371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660033"/>
                </a:solidFill>
                <a:latin typeface="Arial" charset="0"/>
                <a:cs typeface="Arial" charset="0"/>
              </a:rPr>
              <a:t>2-7      رؤى نثرية</a:t>
            </a:r>
            <a:endParaRPr lang="en-US" altLang="ja-JP" b="1" dirty="0">
              <a:solidFill>
                <a:srgbClr val="3333CC"/>
              </a:solidFill>
              <a:latin typeface="Arial" charset="0"/>
              <a:cs typeface="Arial" charset="0"/>
            </a:endParaRPr>
          </a:p>
          <a:p>
            <a:pPr algn="r" defTabSz="914400" eaLnBrk="1" fontAlgn="base" hangingPunct="1">
              <a:spcBef>
                <a:spcPct val="0"/>
              </a:spcBef>
              <a:spcAft>
                <a:spcPct val="0"/>
              </a:spcAft>
            </a:pPr>
            <a:r>
              <a:rPr lang="ar-JO" altLang="ja-JP" b="1" dirty="0">
                <a:solidFill>
                  <a:srgbClr val="3333CC"/>
                </a:solidFill>
                <a:latin typeface="Arial" charset="0"/>
                <a:cs typeface="Arial" charset="0"/>
              </a:rPr>
              <a:t>2 المملكة : صورة تاريخية تدمر</a:t>
            </a:r>
            <a:endParaRPr lang="en-US" b="1" dirty="0">
              <a:solidFill>
                <a:srgbClr val="FF0000"/>
              </a:solidFill>
              <a:latin typeface="Arial" charset="0"/>
              <a:cs typeface="Arial" charset="0"/>
            </a:endParaRPr>
          </a:p>
          <a:p>
            <a:pPr algn="r" defTabSz="914400" eaLnBrk="1" fontAlgn="base" hangingPunct="1">
              <a:spcBef>
                <a:spcPct val="0"/>
              </a:spcBef>
              <a:spcAft>
                <a:spcPct val="0"/>
              </a:spcAft>
            </a:pPr>
            <a:r>
              <a:rPr lang="ar-JO" b="1" dirty="0">
                <a:solidFill>
                  <a:srgbClr val="FF0000"/>
                </a:solidFill>
                <a:latin typeface="Arial" charset="0"/>
                <a:cs typeface="Arial" charset="0"/>
              </a:rPr>
              <a:t>3 الإنقاذ من اتون النار</a:t>
            </a:r>
            <a:endParaRPr lang="en-US" b="1" dirty="0">
              <a:solidFill>
                <a:srgbClr val="FF0000"/>
              </a:solidFill>
              <a:latin typeface="Arial" charset="0"/>
              <a:cs typeface="Arial" charset="0"/>
            </a:endParaRPr>
          </a:p>
          <a:p>
            <a:pPr algn="r" defTabSz="914400" eaLnBrk="1" fontAlgn="base" hangingPunct="1">
              <a:spcBef>
                <a:spcPct val="0"/>
              </a:spcBef>
              <a:spcAft>
                <a:spcPct val="0"/>
              </a:spcAft>
            </a:pPr>
            <a:r>
              <a:rPr lang="en-US" b="1" dirty="0">
                <a:solidFill>
                  <a:srgbClr val="000000"/>
                </a:solidFill>
                <a:latin typeface="Arial" charset="0"/>
                <a:cs typeface="Arial" charset="0"/>
              </a:rPr>
              <a:t>	  		</a:t>
            </a:r>
            <a:r>
              <a:rPr lang="ar-JO" b="1" dirty="0">
                <a:solidFill>
                  <a:srgbClr val="000000"/>
                </a:solidFill>
                <a:latin typeface="Arial" charset="0"/>
                <a:cs typeface="Arial" charset="0"/>
              </a:rPr>
              <a:t>4 إذلال نبوخدنصر</a:t>
            </a:r>
            <a:endParaRPr lang="en-US" b="1" dirty="0">
              <a:solidFill>
                <a:srgbClr val="000000"/>
              </a:solidFill>
              <a:latin typeface="Arial" charset="0"/>
              <a:cs typeface="Arial" charset="0"/>
            </a:endParaRPr>
          </a:p>
          <a:p>
            <a:pPr algn="r" defTabSz="914400" eaLnBrk="1" fontAlgn="base" hangingPunct="1">
              <a:spcBef>
                <a:spcPct val="0"/>
              </a:spcBef>
              <a:spcAft>
                <a:spcPct val="0"/>
              </a:spcAft>
            </a:pPr>
            <a:r>
              <a:rPr lang="en-US" b="1" dirty="0">
                <a:solidFill>
                  <a:srgbClr val="000000"/>
                </a:solidFill>
                <a:latin typeface="Arial" charset="0"/>
                <a:cs typeface="Arial" charset="0"/>
              </a:rPr>
              <a:t>       		</a:t>
            </a:r>
            <a:r>
              <a:rPr lang="ar-JO" b="1" dirty="0">
                <a:solidFill>
                  <a:srgbClr val="000000"/>
                </a:solidFill>
                <a:latin typeface="Arial" charset="0"/>
                <a:cs typeface="Arial" charset="0"/>
              </a:rPr>
              <a:t>5 إذلال بيلشاصر</a:t>
            </a:r>
            <a:endParaRPr lang="en-US" altLang="ja-JP" b="1" dirty="0">
              <a:solidFill>
                <a:srgbClr val="FF0000"/>
              </a:solidFill>
              <a:latin typeface="Arial" charset="0"/>
              <a:cs typeface="Arial" charset="0"/>
            </a:endParaRPr>
          </a:p>
          <a:p>
            <a:pPr algn="r" defTabSz="914400" eaLnBrk="1" fontAlgn="base" hangingPunct="1">
              <a:spcBef>
                <a:spcPct val="0"/>
              </a:spcBef>
              <a:spcAft>
                <a:spcPct val="0"/>
              </a:spcAft>
            </a:pPr>
            <a:r>
              <a:rPr lang="ar-JO" altLang="ja-JP" b="1" dirty="0">
                <a:solidFill>
                  <a:srgbClr val="FF0000"/>
                </a:solidFill>
                <a:latin typeface="Arial" charset="0"/>
                <a:cs typeface="Arial" charset="0"/>
              </a:rPr>
              <a:t>6 الإنقاذ من جب الأسود</a:t>
            </a:r>
            <a:endParaRPr lang="en-US" altLang="ja-JP" b="1" dirty="0">
              <a:solidFill>
                <a:srgbClr val="3333CC"/>
              </a:solidFill>
              <a:latin typeface="Arial" charset="0"/>
              <a:cs typeface="Arial" charset="0"/>
            </a:endParaRPr>
          </a:p>
          <a:p>
            <a:pPr algn="r" defTabSz="914400" eaLnBrk="1" fontAlgn="base" hangingPunct="1">
              <a:spcBef>
                <a:spcPct val="0"/>
              </a:spcBef>
              <a:spcAft>
                <a:spcPct val="0"/>
              </a:spcAft>
            </a:pPr>
            <a:r>
              <a:rPr lang="ar-JO" b="1" dirty="0">
                <a:solidFill>
                  <a:srgbClr val="3333CC"/>
                </a:solidFill>
                <a:latin typeface="Arial" charset="0"/>
                <a:cs typeface="Arial" charset="0"/>
              </a:rPr>
              <a:t>7. المملكة : الوحوش التاريخية تدمرت</a:t>
            </a:r>
            <a:endParaRPr lang="en-US" b="1" dirty="0">
              <a:solidFill>
                <a:srgbClr val="3333CC"/>
              </a:solidFill>
              <a:latin typeface="Arial" charset="0"/>
              <a:cs typeface="Arial" charset="0"/>
            </a:endParaRPr>
          </a:p>
        </p:txBody>
      </p:sp>
      <p:sp>
        <p:nvSpPr>
          <p:cNvPr id="610308" name="WordArt 2"/>
          <p:cNvSpPr>
            <a:spLocks noChangeArrowheads="1" noChangeShapeType="1" noTextEdit="1"/>
          </p:cNvSpPr>
          <p:nvPr/>
        </p:nvSpPr>
        <p:spPr bwMode="auto">
          <a:xfrm>
            <a:off x="838200" y="304800"/>
            <a:ext cx="7543800" cy="8382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ar-JO" sz="3600" kern="10" dirty="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Bobo"/>
                <a:ea typeface="Bobo"/>
                <a:cs typeface="Bobo"/>
              </a:rPr>
              <a:t>الملخص</a:t>
            </a:r>
            <a:endParaRPr lang="en-US" sz="3600" kern="10" dirty="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Bobo"/>
              <a:ea typeface="Bobo"/>
              <a:cs typeface="Bobo"/>
            </a:endParaRPr>
          </a:p>
        </p:txBody>
      </p:sp>
      <p:sp>
        <p:nvSpPr>
          <p:cNvPr id="610309" name="Text Box 10"/>
          <p:cNvSpPr txBox="1">
            <a:spLocks noChangeArrowheads="1"/>
          </p:cNvSpPr>
          <p:nvPr/>
        </p:nvSpPr>
        <p:spPr bwMode="auto">
          <a:xfrm>
            <a:off x="8229600" y="76200"/>
            <a:ext cx="914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536</a:t>
            </a:r>
            <a:endParaRPr lang="en-US" b="1" dirty="0">
              <a:solidFill>
                <a:srgbClr val="FFFFFF"/>
              </a:solidFill>
              <a:latin typeface="Arial" charset="0"/>
              <a:cs typeface="Arial" charset="0"/>
            </a:endParaRPr>
          </a:p>
        </p:txBody>
      </p:sp>
      <p:sp>
        <p:nvSpPr>
          <p:cNvPr id="12300" name="WordArt 12"/>
          <p:cNvSpPr>
            <a:spLocks noChangeArrowheads="1" noChangeShapeType="1" noTextEdit="1"/>
          </p:cNvSpPr>
          <p:nvPr/>
        </p:nvSpPr>
        <p:spPr bwMode="auto">
          <a:xfrm>
            <a:off x="838200" y="4724400"/>
            <a:ext cx="1981200" cy="6858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Chiasm</a:t>
            </a:r>
          </a:p>
        </p:txBody>
      </p:sp>
      <p:sp>
        <p:nvSpPr>
          <p:cNvPr id="12301" name="Rectangle 13"/>
          <p:cNvSpPr>
            <a:spLocks noChangeArrowheads="1"/>
          </p:cNvSpPr>
          <p:nvPr/>
        </p:nvSpPr>
        <p:spPr bwMode="auto">
          <a:xfrm>
            <a:off x="3048000" y="4800600"/>
            <a:ext cx="6096000" cy="685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Title 9"/>
          <p:cNvSpPr>
            <a:spLocks noGrp="1"/>
          </p:cNvSpPr>
          <p:nvPr>
            <p:ph type="title" idx="4294967295"/>
          </p:nvPr>
        </p:nvSpPr>
        <p:spPr>
          <a:xfrm>
            <a:off x="304800" y="2971800"/>
            <a:ext cx="77724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4000">
                <a:effectLst/>
                <a:latin typeface="Arial" charset="0"/>
                <a:ea typeface="ＭＳ Ｐゴシック" charset="0"/>
              </a:rPr>
              <a:t>Chiasm in Daniel 2–7</a:t>
            </a:r>
          </a:p>
        </p:txBody>
      </p:sp>
    </p:spTree>
    <p:extLst>
      <p:ext uri="{BB962C8B-B14F-4D97-AF65-F5344CB8AC3E}">
        <p14:creationId xmlns:p14="http://schemas.microsoft.com/office/powerpoint/2010/main" val="4145755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wipe(down)">
                                      <p:cBhvr>
                                        <p:cTn id="12" dur="580">
                                          <p:stCondLst>
                                            <p:cond delay="0"/>
                                          </p:stCondLst>
                                        </p:cTn>
                                        <p:tgtEl>
                                          <p:spTgt spid="12293"/>
                                        </p:tgtEl>
                                      </p:cBhvr>
                                    </p:animEffect>
                                    <p:anim calcmode="lin" valueType="num">
                                      <p:cBhvr>
                                        <p:cTn id="13" dur="1822" tmFilter="0,0; 0.14,0.36; 0.43,0.73; 0.71,0.91; 1.0,1.0">
                                          <p:stCondLst>
                                            <p:cond delay="0"/>
                                          </p:stCondLst>
                                        </p:cTn>
                                        <p:tgtEl>
                                          <p:spTgt spid="1229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29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29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29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293"/>
                                        </p:tgtEl>
                                        <p:attrNameLst>
                                          <p:attrName>ppt_y</p:attrName>
                                        </p:attrNameLst>
                                      </p:cBhvr>
                                      <p:tavLst>
                                        <p:tav tm="0" fmla="#ppt_y-sin(pi*$)/81">
                                          <p:val>
                                            <p:fltVal val="0"/>
                                          </p:val>
                                        </p:tav>
                                        <p:tav tm="100000">
                                          <p:val>
                                            <p:fltVal val="1"/>
                                          </p:val>
                                        </p:tav>
                                      </p:tavLst>
                                    </p:anim>
                                    <p:animScale>
                                      <p:cBhvr>
                                        <p:cTn id="18" dur="26">
                                          <p:stCondLst>
                                            <p:cond delay="650"/>
                                          </p:stCondLst>
                                        </p:cTn>
                                        <p:tgtEl>
                                          <p:spTgt spid="12293"/>
                                        </p:tgtEl>
                                      </p:cBhvr>
                                      <p:to x="100000" y="60000"/>
                                    </p:animScale>
                                    <p:animScale>
                                      <p:cBhvr>
                                        <p:cTn id="19" dur="166" decel="50000">
                                          <p:stCondLst>
                                            <p:cond delay="676"/>
                                          </p:stCondLst>
                                        </p:cTn>
                                        <p:tgtEl>
                                          <p:spTgt spid="12293"/>
                                        </p:tgtEl>
                                      </p:cBhvr>
                                      <p:to x="100000" y="100000"/>
                                    </p:animScale>
                                    <p:animScale>
                                      <p:cBhvr>
                                        <p:cTn id="20" dur="26">
                                          <p:stCondLst>
                                            <p:cond delay="1312"/>
                                          </p:stCondLst>
                                        </p:cTn>
                                        <p:tgtEl>
                                          <p:spTgt spid="12293"/>
                                        </p:tgtEl>
                                      </p:cBhvr>
                                      <p:to x="100000" y="80000"/>
                                    </p:animScale>
                                    <p:animScale>
                                      <p:cBhvr>
                                        <p:cTn id="21" dur="166" decel="50000">
                                          <p:stCondLst>
                                            <p:cond delay="1338"/>
                                          </p:stCondLst>
                                        </p:cTn>
                                        <p:tgtEl>
                                          <p:spTgt spid="12293"/>
                                        </p:tgtEl>
                                      </p:cBhvr>
                                      <p:to x="100000" y="100000"/>
                                    </p:animScale>
                                    <p:animScale>
                                      <p:cBhvr>
                                        <p:cTn id="22" dur="26">
                                          <p:stCondLst>
                                            <p:cond delay="1642"/>
                                          </p:stCondLst>
                                        </p:cTn>
                                        <p:tgtEl>
                                          <p:spTgt spid="12293"/>
                                        </p:tgtEl>
                                      </p:cBhvr>
                                      <p:to x="100000" y="90000"/>
                                    </p:animScale>
                                    <p:animScale>
                                      <p:cBhvr>
                                        <p:cTn id="23" dur="166" decel="50000">
                                          <p:stCondLst>
                                            <p:cond delay="1668"/>
                                          </p:stCondLst>
                                        </p:cTn>
                                        <p:tgtEl>
                                          <p:spTgt spid="12293"/>
                                        </p:tgtEl>
                                      </p:cBhvr>
                                      <p:to x="100000" y="100000"/>
                                    </p:animScale>
                                    <p:animScale>
                                      <p:cBhvr>
                                        <p:cTn id="24" dur="26">
                                          <p:stCondLst>
                                            <p:cond delay="1808"/>
                                          </p:stCondLst>
                                        </p:cTn>
                                        <p:tgtEl>
                                          <p:spTgt spid="12293"/>
                                        </p:tgtEl>
                                      </p:cBhvr>
                                      <p:to x="100000" y="95000"/>
                                    </p:animScale>
                                    <p:animScale>
                                      <p:cBhvr>
                                        <p:cTn id="25" dur="166" decel="50000">
                                          <p:stCondLst>
                                            <p:cond delay="1834"/>
                                          </p:stCondLst>
                                        </p:cTn>
                                        <p:tgtEl>
                                          <p:spTgt spid="1229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12300"/>
                                        </p:tgtEl>
                                        <p:attrNameLst>
                                          <p:attrName>style.visibility</p:attrName>
                                        </p:attrNameLst>
                                      </p:cBhvr>
                                      <p:to>
                                        <p:strVal val="visible"/>
                                      </p:to>
                                    </p:set>
                                    <p:animEffect transition="in" filter="wedge">
                                      <p:cBhvr>
                                        <p:cTn id="34" dur="2000"/>
                                        <p:tgtEl>
                                          <p:spTgt spid="1230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1" presetClass="entr" presetSubtype="0" fill="hold" grpId="0" nodeType="clickEffect">
                                  <p:stCondLst>
                                    <p:cond delay="0"/>
                                  </p:stCondLst>
                                  <p:childTnLst>
                                    <p:set>
                                      <p:cBhvr>
                                        <p:cTn id="38" dur="1" fill="hold">
                                          <p:stCondLst>
                                            <p:cond delay="0"/>
                                          </p:stCondLst>
                                        </p:cTn>
                                        <p:tgtEl>
                                          <p:spTgt spid="12301"/>
                                        </p:tgtEl>
                                        <p:attrNameLst>
                                          <p:attrName>style.visibility</p:attrName>
                                        </p:attrNameLst>
                                      </p:cBhvr>
                                      <p:to>
                                        <p:strVal val="visible"/>
                                      </p:to>
                                    </p:set>
                                    <p:animEffect transition="in" filter="fade">
                                      <p:cBhvr>
                                        <p:cTn id="39" dur="770" decel="100000"/>
                                        <p:tgtEl>
                                          <p:spTgt spid="12301"/>
                                        </p:tgtEl>
                                      </p:cBhvr>
                                    </p:animEffect>
                                    <p:animScale>
                                      <p:cBhvr>
                                        <p:cTn id="40" dur="770" decel="100000"/>
                                        <p:tgtEl>
                                          <p:spTgt spid="12301"/>
                                        </p:tgtEl>
                                      </p:cBhvr>
                                      <p:from x="10000" y="10000"/>
                                      <p:to x="200000" y="450000"/>
                                    </p:animScale>
                                    <p:animScale>
                                      <p:cBhvr>
                                        <p:cTn id="41" dur="1230" accel="100000" fill="hold">
                                          <p:stCondLst>
                                            <p:cond delay="770"/>
                                          </p:stCondLst>
                                        </p:cTn>
                                        <p:tgtEl>
                                          <p:spTgt spid="12301"/>
                                        </p:tgtEl>
                                      </p:cBhvr>
                                      <p:from x="200000" y="450000"/>
                                      <p:to x="100000" y="100000"/>
                                    </p:animScale>
                                    <p:set>
                                      <p:cBhvr>
                                        <p:cTn id="42" dur="770" fill="hold"/>
                                        <p:tgtEl>
                                          <p:spTgt spid="12301"/>
                                        </p:tgtEl>
                                        <p:attrNameLst>
                                          <p:attrName>ppt_x</p:attrName>
                                        </p:attrNameLst>
                                      </p:cBhvr>
                                      <p:to>
                                        <p:strVal val="(0.5)"/>
                                      </p:to>
                                    </p:set>
                                    <p:anim from="(0.5)" to="(#ppt_x)" calcmode="lin" valueType="num">
                                      <p:cBhvr>
                                        <p:cTn id="43" dur="1230" accel="100000" fill="hold">
                                          <p:stCondLst>
                                            <p:cond delay="770"/>
                                          </p:stCondLst>
                                        </p:cTn>
                                        <p:tgtEl>
                                          <p:spTgt spid="12301"/>
                                        </p:tgtEl>
                                        <p:attrNameLst>
                                          <p:attrName>ppt_x</p:attrName>
                                        </p:attrNameLst>
                                      </p:cBhvr>
                                    </p:anim>
                                    <p:set>
                                      <p:cBhvr>
                                        <p:cTn id="44" dur="770" fill="hold"/>
                                        <p:tgtEl>
                                          <p:spTgt spid="12301"/>
                                        </p:tgtEl>
                                        <p:attrNameLst>
                                          <p:attrName>ppt_y</p:attrName>
                                        </p:attrNameLst>
                                      </p:cBhvr>
                                      <p:to>
                                        <p:strVal val="(#ppt_y+0.4)"/>
                                      </p:to>
                                    </p:set>
                                    <p:anim from="(#ppt_y+0.4)" to="(#ppt_y)" calcmode="lin" valueType="num">
                                      <p:cBhvr>
                                        <p:cTn id="45" dur="1230" accel="100000" fill="hold">
                                          <p:stCondLst>
                                            <p:cond delay="770"/>
                                          </p:stCondLst>
                                        </p:cTn>
                                        <p:tgtEl>
                                          <p:spTgt spid="1230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3" grpId="0" animBg="1"/>
      <p:bldP spid="12300" grpId="0" animBg="1"/>
      <p:bldP spid="12301" grpId="0"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45272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charset="0"/>
                <a:cs typeface="Arial"/>
              </a:rPr>
              <a:t>دانيال</a:t>
            </a:r>
            <a:endParaRPr lang="en-US" sz="4000" b="1" dirty="0">
              <a:solidFill>
                <a:srgbClr val="FFFFFF"/>
              </a:solidFill>
              <a:latin typeface="Arial"/>
              <a:ea typeface="ＭＳ Ｐゴシック" charset="0"/>
              <a:cs typeface="Arial"/>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605-536 ق.م</a:t>
            </a:r>
            <a:endParaRPr lang="en-US" sz="3200" b="1" dirty="0">
              <a:solidFill>
                <a:srgbClr val="FFFFFF"/>
              </a:solidFill>
              <a:latin typeface="Arial"/>
              <a:ea typeface="ＭＳ Ｐゴシック" charset="0"/>
              <a:cs typeface="Arial"/>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1 شخصي</a:t>
            </a:r>
            <a:endParaRPr lang="en-US" sz="3200" b="1" dirty="0">
              <a:solidFill>
                <a:srgbClr val="FFFFFF"/>
              </a:solidFill>
              <a:latin typeface="Arial"/>
              <a:ea typeface="ＭＳ Ｐゴシック" charset="0"/>
              <a:cs typeface="Arial"/>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latin typeface="Arial"/>
                <a:cs typeface="Arial"/>
              </a:rPr>
              <a:t>نبوي 2-12</a:t>
            </a:r>
            <a:endParaRPr lang="en-US" sz="3600" b="1" dirty="0">
              <a:solidFill>
                <a:srgbClr val="808080"/>
              </a:solidFill>
              <a:latin typeface="Arial"/>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الأمم 2-7</a:t>
            </a:r>
            <a:endParaRPr lang="en-US" sz="3200" b="1" dirty="0">
              <a:solidFill>
                <a:srgbClr val="FFFFFF"/>
              </a:solidFill>
              <a:latin typeface="Arial"/>
              <a:ea typeface="ＭＳ Ｐゴシック" charset="0"/>
              <a:cs typeface="Arial"/>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آرامي</a:t>
            </a:r>
            <a:endParaRPr lang="en-US" sz="2800" b="1" i="1" dirty="0">
              <a:solidFill>
                <a:srgbClr val="FFFFFF"/>
              </a:solidFill>
              <a:latin typeface="Arial"/>
              <a:ea typeface="ＭＳ Ｐゴシック" charset="0"/>
              <a:cs typeface="Arial"/>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عبري</a:t>
            </a:r>
            <a:endParaRPr lang="en-US" sz="2800" b="1" i="1" dirty="0">
              <a:solidFill>
                <a:srgbClr val="FFFFFF"/>
              </a:solidFill>
              <a:latin typeface="Arial"/>
              <a:ea typeface="ＭＳ Ｐゴシック" charset="0"/>
              <a:cs typeface="Arial"/>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تفسير</a:t>
            </a:r>
            <a:endParaRPr lang="en-US" sz="3200" b="1" dirty="0">
              <a:solidFill>
                <a:srgbClr val="FFFFFF"/>
              </a:solidFill>
              <a:latin typeface="Arial"/>
              <a:ea typeface="ＭＳ Ｐゴシック" charset="0"/>
              <a:cs typeface="Arial"/>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0" name="Text Box 16"/>
          <p:cNvSpPr txBox="1">
            <a:spLocks noChangeArrowheads="1"/>
          </p:cNvSpPr>
          <p:nvPr/>
        </p:nvSpPr>
        <p:spPr bwMode="auto">
          <a:xfrm rot="-4468975">
            <a:off x="905536" y="3754661"/>
            <a:ext cx="2209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2 التمثال</a:t>
            </a:r>
            <a:endParaRPr lang="en-US" sz="2800" b="1" dirty="0">
              <a:solidFill>
                <a:srgbClr val="FFFFFF"/>
              </a:solidFill>
              <a:latin typeface="Arial"/>
              <a:ea typeface="ＭＳ Ｐゴシック" charset="0"/>
              <a:cs typeface="Arial"/>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5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436610" y="3814519"/>
            <a:ext cx="190925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3 الصنم</a:t>
            </a:r>
            <a:endParaRPr lang="en-US" sz="2800" b="1" dirty="0">
              <a:solidFill>
                <a:srgbClr val="FFFFFF"/>
              </a:solidFill>
              <a:latin typeface="Arial"/>
              <a:ea typeface="ＭＳ Ｐゴシック" charset="0"/>
              <a:cs typeface="Arial"/>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2800" b="1" dirty="0">
                <a:solidFill>
                  <a:srgbClr val="FFFFFF"/>
                </a:solidFill>
                <a:latin typeface="Arial"/>
                <a:cs typeface="Arial"/>
              </a:rPr>
              <a:t>يحكم الله العالم</a:t>
            </a:r>
            <a:endParaRPr lang="en-US" sz="3600" b="1" dirty="0">
              <a:solidFill>
                <a:srgbClr val="808080"/>
              </a:solidFill>
              <a:latin typeface="Arial"/>
              <a:cs typeface="Arial"/>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4 الشجرة</a:t>
            </a:r>
            <a:endParaRPr lang="en-US" sz="2800" b="1" dirty="0">
              <a:solidFill>
                <a:srgbClr val="FFFFFF"/>
              </a:solidFill>
              <a:latin typeface="Arial"/>
              <a:ea typeface="ＭＳ Ｐゴシック" charset="0"/>
              <a:cs typeface="Arial"/>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3200" b="1" dirty="0">
                <a:solidFill>
                  <a:srgbClr val="FFFFFF"/>
                </a:solidFill>
                <a:latin typeface="Arial"/>
                <a:ea typeface="ＭＳ Ｐゴシック" charset="0"/>
                <a:cs typeface="Arial"/>
              </a:rPr>
              <a:t>دينونة</a:t>
            </a:r>
            <a:endParaRPr lang="en-US" sz="3200" b="1" dirty="0">
              <a:solidFill>
                <a:srgbClr val="FFFFFF"/>
              </a:solidFill>
              <a:latin typeface="Arial"/>
              <a:ea typeface="ＭＳ Ｐゴシック" charset="0"/>
              <a:cs typeface="Arial"/>
            </a:endParaRPr>
          </a:p>
        </p:txBody>
      </p:sp>
      <p:sp>
        <p:nvSpPr>
          <p:cNvPr id="39"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إسرائيل 8-12</a:t>
            </a:r>
            <a:endParaRPr lang="en-US" sz="3200" b="1" dirty="0">
              <a:solidFill>
                <a:srgbClr val="FFFFFF"/>
              </a:solidFill>
              <a:latin typeface="Arial"/>
              <a:ea typeface="ＭＳ Ｐゴシック" charset="0"/>
              <a:cs typeface="Arial"/>
            </a:endParaRPr>
          </a:p>
        </p:txBody>
      </p:sp>
      <p:sp>
        <p:nvSpPr>
          <p:cNvPr id="40"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عبري</a:t>
            </a:r>
            <a:endParaRPr lang="en-US" sz="2800" b="1" i="1" dirty="0">
              <a:solidFill>
                <a:srgbClr val="FFFFFF"/>
              </a:solidFill>
              <a:latin typeface="Arial"/>
              <a:ea typeface="ＭＳ Ｐゴシック" charset="0"/>
              <a:cs typeface="Arial"/>
            </a:endParaRPr>
          </a:p>
        </p:txBody>
      </p:sp>
      <p:sp>
        <p:nvSpPr>
          <p:cNvPr id="41" name="Text Box 20"/>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مستعلم</a:t>
            </a:r>
            <a:endParaRPr lang="en-US" sz="3200" b="1" dirty="0">
              <a:solidFill>
                <a:srgbClr val="FFFFFF"/>
              </a:solidFill>
              <a:latin typeface="Arial"/>
              <a:ea typeface="ＭＳ Ｐゴシック" charset="0"/>
              <a:cs typeface="Arial"/>
            </a:endParaRPr>
          </a:p>
        </p:txBody>
      </p:sp>
      <p:sp>
        <p:nvSpPr>
          <p:cNvPr id="43" name="Text Box 16"/>
          <p:cNvSpPr txBox="1">
            <a:spLocks noChangeArrowheads="1"/>
          </p:cNvSpPr>
          <p:nvPr/>
        </p:nvSpPr>
        <p:spPr bwMode="auto">
          <a:xfrm rot="-4468975">
            <a:off x="2736697" y="4067367"/>
            <a:ext cx="141013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5 اليد</a:t>
            </a:r>
            <a:endParaRPr lang="en-US" sz="2800" b="1" dirty="0">
              <a:solidFill>
                <a:srgbClr val="FFFFFF"/>
              </a:solidFill>
              <a:latin typeface="Arial"/>
              <a:ea typeface="ＭＳ Ｐゴシック" charset="0"/>
              <a:cs typeface="Arial"/>
            </a:endParaRPr>
          </a:p>
        </p:txBody>
      </p:sp>
      <p:sp>
        <p:nvSpPr>
          <p:cNvPr id="44" name="Text Box 7"/>
          <p:cNvSpPr txBox="1">
            <a:spLocks noChangeArrowheads="1"/>
          </p:cNvSpPr>
          <p:nvPr/>
        </p:nvSpPr>
        <p:spPr bwMode="auto">
          <a:xfrm rot="-22067">
            <a:off x="4800419" y="5278842"/>
            <a:ext cx="27895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3200" b="1" dirty="0">
                <a:solidFill>
                  <a:srgbClr val="FFFFFF"/>
                </a:solidFill>
                <a:latin typeface="Arial"/>
                <a:ea typeface="ＭＳ Ｐゴシック" charset="0"/>
                <a:cs typeface="Arial"/>
              </a:rPr>
              <a:t>تعزية</a:t>
            </a:r>
            <a:endParaRPr lang="en-US" sz="32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61680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ar-JO" b="1" dirty="0">
                <a:solidFill>
                  <a:schemeClr val="bg1"/>
                </a:solidFill>
                <a:effectLst>
                  <a:glow rad="228600">
                    <a:schemeClr val="tx1"/>
                  </a:glow>
                </a:effectLst>
                <a:latin typeface="Arial" charset="0"/>
                <a:ea typeface="ＭＳ Ｐゴシック" charset="0"/>
                <a:cs typeface="ＭＳ Ｐゴシック" charset="0"/>
              </a:rPr>
              <a:t>إذلال</a:t>
            </a:r>
            <a:br>
              <a:rPr lang="ar-JO" b="1" dirty="0">
                <a:solidFill>
                  <a:schemeClr val="bg1"/>
                </a:solidFill>
                <a:effectLst>
                  <a:glow rad="228600">
                    <a:schemeClr val="tx1"/>
                  </a:glow>
                </a:effectLst>
                <a:latin typeface="Arial" charset="0"/>
                <a:ea typeface="ＭＳ Ｐゴシック" charset="0"/>
                <a:cs typeface="ＭＳ Ｐゴシック" charset="0"/>
              </a:rPr>
            </a:br>
            <a:r>
              <a:rPr lang="ar-JO" b="1" dirty="0">
                <a:solidFill>
                  <a:schemeClr val="bg1"/>
                </a:solidFill>
                <a:effectLst>
                  <a:glow rad="228600">
                    <a:schemeClr val="tx1"/>
                  </a:glow>
                </a:effectLst>
                <a:latin typeface="Arial" charset="0"/>
                <a:ea typeface="ＭＳ Ｐゴシック" charset="0"/>
                <a:cs typeface="ＭＳ Ｐゴシック" charset="0"/>
              </a:rPr>
              <a:t>بيلشاصر</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20000"/>
              </a:spcBef>
              <a:spcAft>
                <a:spcPct val="0"/>
              </a:spcAft>
              <a:buFontTx/>
              <a:buChar char="•"/>
              <a:defRPr/>
            </a:pPr>
            <a:r>
              <a:rPr lang="ar-JO" sz="3200" b="1" dirty="0">
                <a:solidFill>
                  <a:srgbClr val="FFFFFF"/>
                </a:solidFill>
                <a:effectLst>
                  <a:glow rad="228600">
                    <a:srgbClr val="000000"/>
                  </a:glow>
                </a:effectLst>
                <a:latin typeface="Arial" charset="0"/>
              </a:rPr>
              <a:t>رامبرانت</a:t>
            </a:r>
            <a:endParaRPr lang="en-US" sz="3200" b="1" dirty="0">
              <a:solidFill>
                <a:srgbClr val="FFFFFF"/>
              </a:solidFill>
              <a:effectLst>
                <a:glow rad="228600">
                  <a:srgbClr val="000000"/>
                </a:glow>
              </a:effectLst>
              <a:latin typeface="Arial" charset="0"/>
            </a:endParaRPr>
          </a:p>
        </p:txBody>
      </p:sp>
    </p:spTree>
    <p:extLst>
      <p:ext uri="{BB962C8B-B14F-4D97-AF65-F5344CB8AC3E}">
        <p14:creationId xmlns:p14="http://schemas.microsoft.com/office/powerpoint/2010/main" val="2770682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defTabSz="914400" fontAlgn="base">
              <a:spcBef>
                <a:spcPct val="0"/>
              </a:spcBef>
              <a:spcAft>
                <a:spcPct val="0"/>
              </a:spcAft>
              <a:defRPr/>
            </a:pPr>
            <a:endParaRPr lang="en-US" sz="2400">
              <a:solidFill>
                <a:srgbClr val="000000"/>
              </a:solidFill>
              <a:latin typeface="Arial"/>
              <a:ea typeface="ＭＳ Ｐゴシック" charset="0"/>
              <a:cs typeface="Arial"/>
            </a:endParaRPr>
          </a:p>
        </p:txBody>
      </p:sp>
      <p:pic>
        <p:nvPicPr>
          <p:cNvPr id="618499"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sz="3500" b="1" dirty="0">
                <a:solidFill>
                  <a:srgbClr val="FFFFFF"/>
                </a:solidFill>
                <a:effectLst>
                  <a:outerShdw blurRad="38100" dist="38100" dir="2700000" algn="tl">
                    <a:srgbClr val="000000"/>
                  </a:outerShdw>
                </a:effectLst>
                <a:latin typeface="Arial" charset="0"/>
                <a:cs typeface="Arial" charset="0"/>
              </a:rPr>
              <a:t>دخل الفرس تحت بوابات الماء</a:t>
            </a:r>
            <a:endParaRPr lang="en-US" sz="3500" dirty="0">
              <a:solidFill>
                <a:srgbClr val="FFFFFF"/>
              </a:solidFill>
              <a:latin typeface="Arial" charset="0"/>
              <a:cs typeface="Arial"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دانيال 5</a:t>
            </a:r>
            <a:endParaRPr lang="en-US" sz="2800" b="1" dirty="0">
              <a:solidFill>
                <a:srgbClr val="FFFFFF"/>
              </a:solidFill>
              <a:effectLst>
                <a:outerShdw blurRad="38100" dist="38100" dir="2700000" algn="tl">
                  <a:srgbClr val="000000"/>
                </a:outerShdw>
              </a:effectLst>
              <a:latin typeface="Arial" charset="0"/>
              <a:cs typeface="Arial" charset="0"/>
            </a:endParaRPr>
          </a:p>
          <a:p>
            <a:pPr algn="ctr" defTabSz="914400" fontAlgn="base">
              <a:spcBef>
                <a:spcPct val="5000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a:t>
            </a:r>
            <a:r>
              <a:rPr lang="ar-JO" sz="2800" b="1" dirty="0">
                <a:solidFill>
                  <a:srgbClr val="FFFFFF"/>
                </a:solidFill>
                <a:effectLst>
                  <a:outerShdw blurRad="38100" dist="38100" dir="2700000" algn="tl">
                    <a:srgbClr val="000000"/>
                  </a:outerShdw>
                </a:effectLst>
                <a:latin typeface="Arial" charset="0"/>
                <a:cs typeface="Arial" charset="0"/>
              </a:rPr>
              <a:t>احتفال بيلشاصر</a:t>
            </a:r>
            <a:r>
              <a:rPr lang="en-US" altLang="ja-JP" sz="2800" b="1" dirty="0">
                <a:solidFill>
                  <a:srgbClr val="FFFFFF"/>
                </a:solidFill>
                <a:effectLst>
                  <a:outerShdw blurRad="38100" dist="38100" dir="2700000" algn="tl">
                    <a:srgbClr val="000000"/>
                  </a:outerShdw>
                </a:effectLst>
                <a:latin typeface="Arial" charset="0"/>
                <a:cs typeface="Arial" charset="0"/>
              </a:rPr>
              <a:t>)</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defTabSz="914400" eaLnBrk="0" fontAlgn="base" hangingPunct="0">
              <a:spcBef>
                <a:spcPct val="0"/>
              </a:spcBef>
              <a:spcAft>
                <a:spcPct val="0"/>
              </a:spcAft>
              <a:defRPr/>
            </a:pPr>
            <a:r>
              <a:rPr lang="ar-JO" sz="2400" b="1" dirty="0">
                <a:solidFill>
                  <a:srgbClr val="FFFFFF"/>
                </a:solidFill>
                <a:latin typeface="Arial"/>
                <a:ea typeface="ＭＳ Ｐゴシック" charset="0"/>
                <a:cs typeface="Arial"/>
              </a:rPr>
              <a:t>510أ</a:t>
            </a:r>
            <a:endParaRPr lang="en-US" sz="2400" b="1" dirty="0">
              <a:solidFill>
                <a:srgbClr val="FFFFFF"/>
              </a:solidFill>
              <a:latin typeface="Arial"/>
              <a:ea typeface="ＭＳ Ｐゴシック" charset="0"/>
              <a:cs typeface="Arial"/>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latin typeface="Arial" charset="0"/>
                <a:ea typeface="ＭＳ Ｐゴシック" charset="0"/>
                <a:cs typeface="Arial" charset="0"/>
              </a:rPr>
              <a:t>سقطت بابل</a:t>
            </a:r>
            <a:br>
              <a:rPr lang="ar-JO" sz="3200" dirty="0">
                <a:effectLst>
                  <a:outerShdw blurRad="38100" dist="38100" dir="2700000" algn="tl">
                    <a:srgbClr val="000000"/>
                  </a:outerShdw>
                </a:effectLst>
                <a:latin typeface="Arial" charset="0"/>
                <a:ea typeface="ＭＳ Ｐゴシック" charset="0"/>
                <a:cs typeface="Arial" charset="0"/>
              </a:rPr>
            </a:br>
            <a:r>
              <a:rPr lang="ar-JO" sz="3200" dirty="0">
                <a:effectLst>
                  <a:outerShdw blurRad="38100" dist="38100" dir="2700000" algn="tl">
                    <a:srgbClr val="000000"/>
                  </a:outerShdw>
                </a:effectLst>
                <a:latin typeface="Arial" charset="0"/>
                <a:ea typeface="ＭＳ Ｐゴシック" charset="0"/>
                <a:cs typeface="Arial" charset="0"/>
              </a:rPr>
              <a:t>539 ق.م</a:t>
            </a:r>
            <a:endParaRPr lang="en-US" sz="400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537402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96622" y="10659"/>
            <a:ext cx="10449142"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ar-JO" b="1" dirty="0">
                <a:solidFill>
                  <a:schemeClr val="bg1"/>
                </a:solidFill>
                <a:effectLst>
                  <a:glow rad="228600">
                    <a:schemeClr val="tx1"/>
                  </a:glow>
                </a:effectLst>
                <a:latin typeface="Arial" charset="0"/>
                <a:ea typeface="ＭＳ Ｐゴシック" charset="0"/>
                <a:cs typeface="ＭＳ Ｐゴシック" charset="0"/>
              </a:rPr>
              <a:t>كورش</a:t>
            </a:r>
            <a:br>
              <a:rPr lang="ar-JO" b="1" dirty="0">
                <a:solidFill>
                  <a:schemeClr val="bg1"/>
                </a:solidFill>
                <a:effectLst>
                  <a:glow rad="228600">
                    <a:schemeClr val="tx1"/>
                  </a:glow>
                </a:effectLst>
                <a:latin typeface="Arial" charset="0"/>
                <a:ea typeface="ＭＳ Ｐゴシック" charset="0"/>
                <a:cs typeface="ＭＳ Ｐゴシック" charset="0"/>
              </a:rPr>
            </a:br>
            <a:r>
              <a:rPr lang="ar-JO" b="1" dirty="0">
                <a:solidFill>
                  <a:schemeClr val="bg1"/>
                </a:solidFill>
                <a:effectLst>
                  <a:glow rad="228600">
                    <a:schemeClr val="tx1"/>
                  </a:glow>
                </a:effectLst>
                <a:latin typeface="Arial" charset="0"/>
                <a:ea typeface="ＭＳ Ｐゴシック" charset="0"/>
                <a:cs typeface="ＭＳ Ｐゴシック" charset="0"/>
              </a:rPr>
              <a:t>يحتل</a:t>
            </a:r>
            <a:br>
              <a:rPr lang="ar-JO" b="1" dirty="0">
                <a:solidFill>
                  <a:schemeClr val="bg1"/>
                </a:solidFill>
                <a:effectLst>
                  <a:glow rad="228600">
                    <a:schemeClr val="tx1"/>
                  </a:glow>
                </a:effectLst>
                <a:latin typeface="Arial" charset="0"/>
                <a:ea typeface="ＭＳ Ｐゴシック" charset="0"/>
                <a:cs typeface="ＭＳ Ｐゴシック" charset="0"/>
              </a:rPr>
            </a:br>
            <a:r>
              <a:rPr lang="ar-JO" b="1" dirty="0">
                <a:solidFill>
                  <a:schemeClr val="bg1"/>
                </a:solidFill>
                <a:effectLst>
                  <a:glow rad="228600">
                    <a:schemeClr val="tx1"/>
                  </a:glow>
                </a:effectLst>
                <a:latin typeface="Arial" charset="0"/>
                <a:ea typeface="ＭＳ Ｐゴシック" charset="0"/>
                <a:cs typeface="ＭＳ Ｐゴシック" charset="0"/>
              </a:rPr>
              <a:t>بابل</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defTabSz="914400" eaLnBrk="1" fontAlgn="base" hangingPunct="1">
              <a:spcBef>
                <a:spcPct val="20000"/>
              </a:spcBef>
              <a:spcAft>
                <a:spcPct val="0"/>
              </a:spcAft>
              <a:defRPr/>
            </a:pPr>
            <a:r>
              <a:rPr lang="ar-JO" sz="3200" b="1" dirty="0">
                <a:solidFill>
                  <a:srgbClr val="FFFFFF"/>
                </a:solidFill>
                <a:effectLst>
                  <a:glow rad="228600">
                    <a:srgbClr val="000000"/>
                  </a:glow>
                </a:effectLst>
                <a:latin typeface="Arial" charset="0"/>
              </a:rPr>
              <a:t>539 ق.م</a:t>
            </a:r>
            <a:endParaRPr lang="en-US" sz="3200" b="1" dirty="0">
              <a:solidFill>
                <a:srgbClr val="FFFFFF"/>
              </a:solidFill>
              <a:effectLst>
                <a:glow rad="228600">
                  <a:srgbClr val="000000"/>
                </a:glow>
              </a:effectLst>
              <a:latin typeface="Arial" charset="0"/>
            </a:endParaRPr>
          </a:p>
        </p:txBody>
      </p:sp>
    </p:spTree>
    <p:extLst>
      <p:ext uri="{BB962C8B-B14F-4D97-AF65-F5344CB8AC3E}">
        <p14:creationId xmlns:p14="http://schemas.microsoft.com/office/powerpoint/2010/main" val="1729060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6795402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charset="0"/>
                <a:cs typeface="Arial"/>
              </a:rPr>
              <a:t>دانيال</a:t>
            </a:r>
            <a:endParaRPr lang="en-US" sz="4000" b="1" dirty="0">
              <a:solidFill>
                <a:srgbClr val="FFFFFF"/>
              </a:solidFill>
              <a:latin typeface="Arial"/>
              <a:ea typeface="ＭＳ Ｐゴシック" charset="0"/>
              <a:cs typeface="Arial"/>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605-536 ق.م</a:t>
            </a:r>
            <a:endParaRPr lang="en-US" sz="3200" b="1" dirty="0">
              <a:solidFill>
                <a:srgbClr val="FFFFFF"/>
              </a:solidFill>
              <a:latin typeface="Arial"/>
              <a:ea typeface="ＭＳ Ｐゴシック" charset="0"/>
              <a:cs typeface="Arial"/>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1 شخصي</a:t>
            </a:r>
            <a:endParaRPr lang="en-US" sz="3200" b="1" dirty="0">
              <a:solidFill>
                <a:srgbClr val="FFFFFF"/>
              </a:solidFill>
              <a:latin typeface="Arial"/>
              <a:ea typeface="ＭＳ Ｐゴシック" charset="0"/>
              <a:cs typeface="Arial"/>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latin typeface="Arial"/>
                <a:cs typeface="Arial"/>
              </a:rPr>
              <a:t>نبوي 2-12</a:t>
            </a:r>
            <a:endParaRPr lang="en-US" sz="3600" b="1" dirty="0">
              <a:solidFill>
                <a:srgbClr val="808080"/>
              </a:solidFill>
              <a:latin typeface="Arial"/>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الأمم 2-7</a:t>
            </a:r>
            <a:endParaRPr lang="en-US" sz="3200" b="1" dirty="0">
              <a:solidFill>
                <a:srgbClr val="FFFFFF"/>
              </a:solidFill>
              <a:latin typeface="Arial"/>
              <a:ea typeface="ＭＳ Ｐゴシック" charset="0"/>
              <a:cs typeface="Arial"/>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آرامي</a:t>
            </a:r>
            <a:endParaRPr lang="en-US" sz="2800" b="1" i="1" dirty="0">
              <a:solidFill>
                <a:srgbClr val="FFFFFF"/>
              </a:solidFill>
              <a:latin typeface="Arial"/>
              <a:ea typeface="ＭＳ Ｐゴシック" charset="0"/>
              <a:cs typeface="Arial"/>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عبري</a:t>
            </a:r>
            <a:endParaRPr lang="en-US" sz="2800" b="1" i="1" dirty="0">
              <a:solidFill>
                <a:srgbClr val="FFFFFF"/>
              </a:solidFill>
              <a:latin typeface="Arial"/>
              <a:ea typeface="ＭＳ Ｐゴシック" charset="0"/>
              <a:cs typeface="Arial"/>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تفسير</a:t>
            </a:r>
            <a:endParaRPr lang="en-US" sz="3200" b="1" dirty="0">
              <a:solidFill>
                <a:srgbClr val="FFFFFF"/>
              </a:solidFill>
              <a:latin typeface="Arial"/>
              <a:ea typeface="ＭＳ Ｐゴシック" charset="0"/>
              <a:cs typeface="Arial"/>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0" name="Text Box 16"/>
          <p:cNvSpPr txBox="1">
            <a:spLocks noChangeArrowheads="1"/>
          </p:cNvSpPr>
          <p:nvPr/>
        </p:nvSpPr>
        <p:spPr bwMode="auto">
          <a:xfrm rot="-4468975">
            <a:off x="905536" y="3754661"/>
            <a:ext cx="2209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2 التمثال</a:t>
            </a:r>
            <a:endParaRPr lang="en-US" sz="2800" b="1" dirty="0">
              <a:solidFill>
                <a:srgbClr val="FFFFFF"/>
              </a:solidFill>
              <a:latin typeface="Arial"/>
              <a:ea typeface="ＭＳ Ｐゴシック" charset="0"/>
              <a:cs typeface="Arial"/>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6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436610" y="3814519"/>
            <a:ext cx="190925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3 الصنم</a:t>
            </a:r>
            <a:endParaRPr lang="en-US" sz="2800" b="1" dirty="0">
              <a:solidFill>
                <a:srgbClr val="FFFFFF"/>
              </a:solidFill>
              <a:latin typeface="Arial"/>
              <a:ea typeface="ＭＳ Ｐゴシック" charset="0"/>
              <a:cs typeface="Arial"/>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2800" b="1" dirty="0">
                <a:solidFill>
                  <a:srgbClr val="FFFFFF"/>
                </a:solidFill>
                <a:latin typeface="Arial"/>
                <a:cs typeface="Arial"/>
              </a:rPr>
              <a:t>يحكم الله العالم</a:t>
            </a:r>
            <a:endParaRPr lang="en-US" sz="3600" b="1" dirty="0">
              <a:solidFill>
                <a:srgbClr val="808080"/>
              </a:solidFill>
              <a:latin typeface="Arial"/>
              <a:cs typeface="Arial"/>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4 الشجرة</a:t>
            </a:r>
            <a:endParaRPr lang="en-US" sz="2800" b="1" dirty="0">
              <a:solidFill>
                <a:srgbClr val="FFFFFF"/>
              </a:solidFill>
              <a:latin typeface="Arial"/>
              <a:ea typeface="ＭＳ Ｐゴシック" charset="0"/>
              <a:cs typeface="Arial"/>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3200" b="1" dirty="0">
                <a:solidFill>
                  <a:srgbClr val="FFFFFF"/>
                </a:solidFill>
                <a:latin typeface="Arial"/>
                <a:ea typeface="ＭＳ Ｐゴシック" charset="0"/>
                <a:cs typeface="Arial"/>
              </a:rPr>
              <a:t>دينونة</a:t>
            </a:r>
            <a:endParaRPr lang="en-US" sz="3200" b="1" dirty="0">
              <a:solidFill>
                <a:srgbClr val="FFFFFF"/>
              </a:solidFill>
              <a:latin typeface="Arial"/>
              <a:ea typeface="ＭＳ Ｐゴシック" charset="0"/>
              <a:cs typeface="Arial"/>
            </a:endParaRPr>
          </a:p>
        </p:txBody>
      </p:sp>
      <p:sp>
        <p:nvSpPr>
          <p:cNvPr id="43" name="Text Box 16"/>
          <p:cNvSpPr txBox="1">
            <a:spLocks noChangeArrowheads="1"/>
          </p:cNvSpPr>
          <p:nvPr/>
        </p:nvSpPr>
        <p:spPr bwMode="auto">
          <a:xfrm rot="-4468975">
            <a:off x="2736697" y="4067367"/>
            <a:ext cx="141013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5 اليد</a:t>
            </a:r>
            <a:endParaRPr lang="en-US" sz="2800" b="1" dirty="0">
              <a:solidFill>
                <a:srgbClr val="FFFFFF"/>
              </a:solidFill>
              <a:latin typeface="Arial"/>
              <a:ea typeface="ＭＳ Ｐゴシック" charset="0"/>
              <a:cs typeface="Arial"/>
            </a:endParaRPr>
          </a:p>
        </p:txBody>
      </p:sp>
      <p:sp>
        <p:nvSpPr>
          <p:cNvPr id="45" name="Text Box 16"/>
          <p:cNvSpPr txBox="1">
            <a:spLocks noChangeArrowheads="1"/>
          </p:cNvSpPr>
          <p:nvPr/>
        </p:nvSpPr>
        <p:spPr bwMode="auto">
          <a:xfrm rot="-4468975">
            <a:off x="3346388" y="4014773"/>
            <a:ext cx="153043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6 الأسود</a:t>
            </a:r>
            <a:endParaRPr lang="en-US" sz="28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61680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8E93083-F96C-7646-94F0-67461425F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0"/>
            <a:ext cx="77089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26690" name="Title 2"/>
          <p:cNvSpPr>
            <a:spLocks noGrp="1"/>
          </p:cNvSpPr>
          <p:nvPr>
            <p:ph type="title" idx="4294967295"/>
          </p:nvPr>
        </p:nvSpPr>
        <p:spPr>
          <a:xfrm>
            <a:off x="3155950" y="4438650"/>
            <a:ext cx="5835650" cy="23431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b="1" dirty="0">
                <a:effectLst/>
                <a:latin typeface="Arial" charset="0"/>
                <a:ea typeface="ＭＳ Ｐゴシック" charset="0"/>
              </a:rPr>
              <a:t>صلى دانيال </a:t>
            </a:r>
            <a:br>
              <a:rPr lang="ar-JO" b="1" dirty="0">
                <a:effectLst/>
                <a:latin typeface="Arial" charset="0"/>
                <a:ea typeface="ＭＳ Ｐゴシック" charset="0"/>
              </a:rPr>
            </a:br>
            <a:r>
              <a:rPr lang="ar-JO" b="1" dirty="0">
                <a:effectLst/>
                <a:latin typeface="Arial" charset="0"/>
                <a:ea typeface="ＭＳ Ｐゴシック" charset="0"/>
              </a:rPr>
              <a:t>و الكوة مفتوحة </a:t>
            </a:r>
            <a:br>
              <a:rPr lang="ar-JO" b="1" dirty="0">
                <a:effectLst/>
                <a:latin typeface="Arial" charset="0"/>
                <a:ea typeface="ＭＳ Ｐゴシック" charset="0"/>
              </a:rPr>
            </a:br>
            <a:r>
              <a:rPr lang="ar-JO" b="1" dirty="0">
                <a:effectLst/>
                <a:latin typeface="Arial" charset="0"/>
                <a:ea typeface="ＭＳ Ｐゴシック" charset="0"/>
              </a:rPr>
              <a:t>نحو أورشليم</a:t>
            </a:r>
            <a:endParaRPr lang="en-US" b="1" dirty="0">
              <a:effectLst/>
              <a:latin typeface="Arial" charset="0"/>
              <a:ea typeface="ＭＳ Ｐゴシック" charset="0"/>
            </a:endParaRPr>
          </a:p>
        </p:txBody>
      </p:sp>
      <p:pic>
        <p:nvPicPr>
          <p:cNvPr id="1026" name="Picture 2">
            <a:extLst>
              <a:ext uri="{FF2B5EF4-FFF2-40B4-BE49-F238E27FC236}">
                <a16:creationId xmlns:a16="http://schemas.microsoft.com/office/drawing/2014/main" id="{42DD01B1-B407-D84D-806A-F0C484923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4475" y="2171700"/>
            <a:ext cx="3149600" cy="4343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69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56706"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56707"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08"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09"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10"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11"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456712"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4747" name="Text Box 11"/>
          <p:cNvSpPr txBox="1">
            <a:spLocks noChangeArrowheads="1"/>
          </p:cNvSpPr>
          <p:nvPr/>
        </p:nvSpPr>
        <p:spPr bwMode="auto">
          <a:xfrm>
            <a:off x="1371600" y="5334000"/>
            <a:ext cx="17526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000" b="1" i="1">
                <a:solidFill>
                  <a:srgbClr val="000000"/>
                </a:solidFill>
                <a:effectLst>
                  <a:outerShdw blurRad="38100" dist="38100" dir="2700000" algn="tl">
                    <a:srgbClr val="DDDDDD"/>
                  </a:outerShdw>
                </a:effectLst>
                <a:latin typeface="Arial" charset="0"/>
              </a:rPr>
              <a:t>The City of Babylon</a:t>
            </a:r>
          </a:p>
        </p:txBody>
      </p:sp>
      <p:pic>
        <p:nvPicPr>
          <p:cNvPr id="456714" name="Picture 12" descr="BABYLONA.gif"/>
          <p:cNvPicPr>
            <a:picLocks noGrp="1" noChangeAspect="1" noChangeArrowheads="1"/>
          </p:cNvPicPr>
          <p:nvPr>
            <p:ph sz="half" idx="2"/>
          </p:nvPr>
        </p:nvPicPr>
        <p:blipFill rotWithShape="1">
          <a:blip r:embed="rId9" cstate="screen">
            <a:extLst>
              <a:ext uri="{28A0092B-C50C-407E-A947-70E740481C1C}">
                <a14:useLocalDpi xmlns:a14="http://schemas.microsoft.com/office/drawing/2010/main"/>
              </a:ext>
            </a:extLst>
          </a:blip>
          <a:srcRect t="4883" b="13101"/>
          <a:stretch/>
        </p:blipFill>
        <p:spPr>
          <a:xfrm>
            <a:off x="0" y="-117988"/>
            <a:ext cx="9144000" cy="6975987"/>
          </a:xfrm>
        </p:spPr>
      </p:pic>
      <p:sp>
        <p:nvSpPr>
          <p:cNvPr id="244749" name="Text Box 13"/>
          <p:cNvSpPr txBox="1">
            <a:spLocks noChangeArrowheads="1"/>
          </p:cNvSpPr>
          <p:nvPr/>
        </p:nvSpPr>
        <p:spPr bwMode="auto">
          <a:xfrm>
            <a:off x="4343400" y="5257800"/>
            <a:ext cx="4800600" cy="1323439"/>
          </a:xfrm>
          <a:prstGeom prst="rect">
            <a:avLst/>
          </a:prstGeom>
          <a:solidFill>
            <a:schemeClr val="tx1"/>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i="1" dirty="0">
                <a:solidFill>
                  <a:srgbClr val="FFFFFF"/>
                </a:solidFill>
                <a:latin typeface="Arial" charset="0"/>
              </a:rPr>
              <a:t>هل كان هناك مدينة</a:t>
            </a:r>
          </a:p>
          <a:p>
            <a:pPr algn="ctr" defTabSz="914400" eaLnBrk="1" fontAlgn="base" hangingPunct="1">
              <a:spcBef>
                <a:spcPct val="50000"/>
              </a:spcBef>
              <a:spcAft>
                <a:spcPct val="0"/>
              </a:spcAft>
              <a:defRPr/>
            </a:pPr>
            <a:r>
              <a:rPr lang="ar-JO" sz="3200" b="1" i="1" dirty="0">
                <a:solidFill>
                  <a:srgbClr val="FFFFFF"/>
                </a:solidFill>
                <a:latin typeface="Arial" charset="0"/>
              </a:rPr>
              <a:t> أعظم من بابل ؟</a:t>
            </a:r>
            <a:endParaRPr lang="en-US" sz="3200" b="1" i="1" dirty="0">
              <a:solidFill>
                <a:srgbClr val="FFFFFF"/>
              </a:solidFill>
              <a:latin typeface="Arial" charset="0"/>
            </a:endParaRPr>
          </a:p>
        </p:txBody>
      </p:sp>
      <p:sp>
        <p:nvSpPr>
          <p:cNvPr id="13" name="Title 12"/>
          <p:cNvSpPr>
            <a:spLocks noGrp="1"/>
          </p:cNvSpPr>
          <p:nvPr>
            <p:ph type="title"/>
          </p:nvPr>
        </p:nvSpPr>
        <p:spPr>
          <a:xfrm>
            <a:off x="2743200" y="-66372"/>
            <a:ext cx="2971800" cy="609600"/>
          </a:xfrm>
          <a:solidFill>
            <a:schemeClr val="tx1"/>
          </a:solidFill>
        </p:spPr>
        <p:txBody>
          <a:bodyPr/>
          <a:lstStyle/>
          <a:p>
            <a:pPr>
              <a:defRPr/>
            </a:pPr>
            <a:r>
              <a:rPr lang="ar-JO" sz="3200" b="1" i="1" dirty="0">
                <a:solidFill>
                  <a:schemeClr val="bg1"/>
                </a:solidFill>
                <a:effectLst/>
                <a:latin typeface="Arial" charset="0"/>
                <a:ea typeface="ＭＳ Ｐゴシック" charset="0"/>
                <a:cs typeface="ＭＳ Ｐゴシック" charset="0"/>
              </a:rPr>
              <a:t>السياق</a:t>
            </a:r>
            <a:endParaRPr lang="en-US" dirty="0">
              <a:effectLst/>
              <a:ea typeface="ＭＳ Ｐゴシック" charset="0"/>
              <a:cs typeface="ＭＳ Ｐゴシック" charset="0"/>
            </a:endParaRPr>
          </a:p>
        </p:txBody>
      </p:sp>
    </p:spTree>
    <p:extLst>
      <p:ext uri="{BB962C8B-B14F-4D97-AF65-F5344CB8AC3E}">
        <p14:creationId xmlns:p14="http://schemas.microsoft.com/office/powerpoint/2010/main" val="1067663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Title 2"/>
          <p:cNvSpPr>
            <a:spLocks noGrp="1"/>
          </p:cNvSpPr>
          <p:nvPr>
            <p:ph type="title" idx="4294967295"/>
          </p:nvPr>
        </p:nvSpPr>
        <p:spPr>
          <a:xfrm>
            <a:off x="34925" y="6051550"/>
            <a:ext cx="9113838" cy="762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sz="4000" b="1" dirty="0">
                <a:effectLst/>
                <a:latin typeface="Arial" charset="0"/>
                <a:ea typeface="ＭＳ Ｐゴシック" charset="0"/>
              </a:rPr>
              <a:t>أسود جائعة (و لكن ليس لدانيال)</a:t>
            </a:r>
            <a:endParaRPr lang="en-US" sz="4000" b="1" dirty="0">
              <a:effectLst/>
              <a:latin typeface="Arial" charset="0"/>
              <a:ea typeface="ＭＳ Ｐゴシック" charset="0"/>
            </a:endParaRPr>
          </a:p>
        </p:txBody>
      </p:sp>
      <p:pic>
        <p:nvPicPr>
          <p:cNvPr id="628738" name="Picture 1" descr="daniel 6 lions d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64638" cy="6048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695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2" descr="ODLSO014"/>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5227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3" name="Text Box 3"/>
          <p:cNvSpPr txBox="1">
            <a:spLocks noChangeArrowheads="1"/>
          </p:cNvSpPr>
          <p:nvPr/>
        </p:nvSpPr>
        <p:spPr bwMode="auto">
          <a:xfrm>
            <a:off x="3581400" y="0"/>
            <a:ext cx="5334000" cy="1569660"/>
          </a:xfrm>
          <a:prstGeom prst="rect">
            <a:avLst/>
          </a:prstGeom>
          <a:solidFill>
            <a:srgbClr val="000090"/>
          </a:solid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3200" b="1" dirty="0">
                <a:solidFill>
                  <a:schemeClr val="bg1"/>
                </a:solidFill>
              </a:rPr>
              <a:t>غزا داريوس المادي بيلشاصر (حفيد نبوخذ نصر). كما اعترف داريوس بسيادة الله</a:t>
            </a:r>
            <a:endParaRPr lang="en-US" sz="3200" b="1" dirty="0">
              <a:solidFill>
                <a:schemeClr val="bg1"/>
              </a:solidFill>
              <a:latin typeface="Arial"/>
              <a:ea typeface="ＭＳ Ｐゴシック" charset="0"/>
              <a:cs typeface="Arial"/>
            </a:endParaRPr>
          </a:p>
        </p:txBody>
      </p:sp>
      <p:sp>
        <p:nvSpPr>
          <p:cNvPr id="296964" name="Text Box 4"/>
          <p:cNvSpPr txBox="1">
            <a:spLocks noChangeArrowheads="1"/>
          </p:cNvSpPr>
          <p:nvPr/>
        </p:nvSpPr>
        <p:spPr bwMode="auto">
          <a:xfrm>
            <a:off x="1066801" y="1706563"/>
            <a:ext cx="8077200" cy="2616101"/>
          </a:xfrm>
          <a:prstGeom prst="rect">
            <a:avLst/>
          </a:prstGeom>
          <a:noFill/>
          <a:ln w="9525">
            <a:noFill/>
            <a:miter lim="800000"/>
            <a:headEnd/>
            <a:tailEnd/>
          </a:ln>
          <a:effectLst/>
        </p:spPr>
        <p:txBody>
          <a:bodyPr wrap="square">
            <a:spAutoFit/>
          </a:bodyPr>
          <a:lstStyle/>
          <a:p>
            <a:pPr algn="ctr" defTabSz="914400" fontAlgn="base">
              <a:spcBef>
                <a:spcPct val="0"/>
              </a:spcBef>
              <a:spcAft>
                <a:spcPct val="0"/>
              </a:spcAft>
              <a:defRPr/>
            </a:pPr>
            <a:r>
              <a:rPr lang="ar-JO" sz="2800" b="1" dirty="0">
                <a:solidFill>
                  <a:srgbClr val="FFFFFF"/>
                </a:solidFill>
                <a:effectLst>
                  <a:glow rad="152400">
                    <a:srgbClr val="000000"/>
                  </a:glow>
                </a:effectLst>
                <a:latin typeface="Arial"/>
                <a:ea typeface="ＭＳ Ｐゴシック" charset="0"/>
                <a:cs typeface="Arial"/>
              </a:rPr>
              <a:t>26 </a:t>
            </a:r>
            <a:r>
              <a:rPr lang="ar-JO" sz="2800" b="1" dirty="0">
                <a:solidFill>
                  <a:srgbClr val="FFFF00"/>
                </a:solidFill>
                <a:effectLst>
                  <a:glow rad="152400">
                    <a:srgbClr val="000000"/>
                  </a:glow>
                </a:effectLst>
                <a:latin typeface="Arial"/>
                <a:ea typeface="ＭＳ Ｐゴシック" charset="0"/>
                <a:cs typeface="Arial"/>
              </a:rPr>
              <a:t>من قبلي صدر أمر بأنه في كل سلطان مملكتي يرتعدون و يخافون قدام إله دانيال</a:t>
            </a:r>
            <a:r>
              <a:rPr lang="ar-JO" sz="2800" b="1" dirty="0">
                <a:solidFill>
                  <a:srgbClr val="FFFFFF"/>
                </a:solidFill>
                <a:effectLst>
                  <a:glow rad="152400">
                    <a:srgbClr val="000000"/>
                  </a:glow>
                </a:effectLst>
                <a:latin typeface="Arial"/>
                <a:ea typeface="ＭＳ Ｐゴシック" charset="0"/>
                <a:cs typeface="Arial"/>
              </a:rPr>
              <a:t> لأنه هو الإله الحي القيوم إلى الأبد و ملكوته لن يزول و سلطانه إلى المنتهى 27 هو ينجي و ينقذ و يعمل الآيات و العجائب في السماوات و في الأرض هو الذي نجى دانيال من يد الأسود</a:t>
            </a:r>
            <a:endParaRPr lang="en-US" sz="2800" b="1" dirty="0">
              <a:solidFill>
                <a:srgbClr val="FFFFFF"/>
              </a:solidFill>
              <a:effectLst>
                <a:glow rad="152400">
                  <a:srgbClr val="000000"/>
                </a:glow>
              </a:effectLst>
              <a:latin typeface="Arial"/>
              <a:ea typeface="ＭＳ Ｐゴシック" charset="0"/>
              <a:cs typeface="Arial"/>
            </a:endParaRPr>
          </a:p>
          <a:p>
            <a:pPr algn="ctr" defTabSz="914400" fontAlgn="base">
              <a:spcBef>
                <a:spcPct val="0"/>
              </a:spcBef>
              <a:spcAft>
                <a:spcPct val="0"/>
              </a:spcAft>
              <a:defRPr/>
            </a:pPr>
            <a:endParaRPr lang="en-US" sz="2400" b="1" dirty="0">
              <a:solidFill>
                <a:srgbClr val="FFFFFF"/>
              </a:solidFill>
              <a:effectLst>
                <a:glow rad="152400">
                  <a:srgbClr val="000000"/>
                </a:glow>
              </a:effectLst>
              <a:latin typeface="Arial"/>
              <a:ea typeface="ＭＳ Ｐゴシック" charset="0"/>
              <a:cs typeface="Arial"/>
            </a:endParaRPr>
          </a:p>
          <a:p>
            <a:pPr algn="ctr" defTabSz="914400" fontAlgn="base">
              <a:spcBef>
                <a:spcPct val="0"/>
              </a:spcBef>
              <a:spcAft>
                <a:spcPct val="0"/>
              </a:spcAft>
              <a:defRPr/>
            </a:pPr>
            <a:r>
              <a:rPr lang="ar-JO" sz="2800" b="1" dirty="0">
                <a:solidFill>
                  <a:srgbClr val="FFFFFF"/>
                </a:solidFill>
                <a:effectLst>
                  <a:glow rad="152400">
                    <a:srgbClr val="000000"/>
                  </a:glow>
                </a:effectLst>
                <a:latin typeface="Arial"/>
                <a:ea typeface="ＭＳ Ｐゴシック" charset="0"/>
                <a:cs typeface="Arial"/>
              </a:rPr>
              <a:t>دانيال 6: 26-27</a:t>
            </a:r>
            <a:endParaRPr lang="en-US" sz="2800" b="1" dirty="0">
              <a:solidFill>
                <a:srgbClr val="FFFFFF"/>
              </a:solidFill>
              <a:effectLst>
                <a:glow rad="152400">
                  <a:srgbClr val="000000"/>
                </a:glow>
              </a:effectLst>
              <a:latin typeface="Arial"/>
              <a:ea typeface="ＭＳ Ｐゴシック" charset="0"/>
              <a:cs typeface="Arial"/>
            </a:endParaRPr>
          </a:p>
        </p:txBody>
      </p:sp>
      <p:sp>
        <p:nvSpPr>
          <p:cNvPr id="6" name="Title 5"/>
          <p:cNvSpPr>
            <a:spLocks noGrp="1"/>
          </p:cNvSpPr>
          <p:nvPr>
            <p:ph type="title" idx="4294967295"/>
          </p:nvPr>
        </p:nvSpPr>
        <p:spPr>
          <a:xfrm>
            <a:off x="0" y="0"/>
            <a:ext cx="3635896" cy="980728"/>
          </a:xfrm>
          <a:effectLst/>
        </p:spPr>
        <p:txBody>
          <a:bodyPr/>
          <a:lstStyle/>
          <a:p>
            <a:pPr>
              <a:defRPr/>
            </a:pPr>
            <a:r>
              <a:rPr lang="ar-JO" sz="3200" b="1" dirty="0">
                <a:solidFill>
                  <a:schemeClr val="bg1"/>
                </a:solidFill>
                <a:effectLst>
                  <a:glow rad="152400">
                    <a:schemeClr val="tx1"/>
                  </a:glow>
                </a:effectLst>
                <a:latin typeface="Arial" charset="0"/>
                <a:ea typeface="ＭＳ Ｐゴシック" charset="0"/>
                <a:cs typeface="Arial" charset="0"/>
              </a:rPr>
              <a:t>إذلال داريوس</a:t>
            </a:r>
            <a:endParaRPr lang="en-US" sz="3200" b="1" dirty="0">
              <a:effectLst>
                <a:glow rad="1524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197080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dissolve">
                                      <p:cBhvr>
                                        <p:cTn id="7" dur="500"/>
                                        <p:tgtEl>
                                          <p:spTgt spid="29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694281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3" y="0"/>
            <a:ext cx="9155113" cy="1143000"/>
          </a:xfrm>
        </p:spPr>
        <p:txBody>
          <a:bodyPr/>
          <a:lstStyle/>
          <a:p>
            <a:pPr>
              <a:defRPr/>
            </a:pPr>
            <a:r>
              <a:rPr lang="ar-JO" dirty="0"/>
              <a:t>أربعة وحوش في دانيال 7</a:t>
            </a:r>
            <a:endParaRPr lang="en-US" dirty="0"/>
          </a:p>
        </p:txBody>
      </p:sp>
      <p:pic>
        <p:nvPicPr>
          <p:cNvPr id="69529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292225"/>
            <a:ext cx="9155113" cy="411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126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ar-JO" sz="4000" dirty="0"/>
              <a:t>الوحش الأول : أسد مجنح (بابل)</a:t>
            </a:r>
            <a:endParaRPr lang="en-US" sz="4000" dirty="0"/>
          </a:p>
        </p:txBody>
      </p:sp>
      <p:pic>
        <p:nvPicPr>
          <p:cNvPr id="696322" name="Picture 2" descr="beast1Lion_With_Wings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202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ar-JO" sz="4000" dirty="0"/>
              <a:t>الوحش الثاني : دب (مادي و فارس)</a:t>
            </a:r>
            <a:endParaRPr lang="en-US" sz="4000" dirty="0"/>
          </a:p>
        </p:txBody>
      </p:sp>
      <p:pic>
        <p:nvPicPr>
          <p:cNvPr id="697346" name="Picture 3" descr="beast2Red_Bear_With_Rib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918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Picture 3" descr="beast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ar-JO" sz="4000" dirty="0"/>
              <a:t>الوحش الثالث : نمر (اليونان)</a:t>
            </a:r>
            <a:endParaRPr lang="en-US" sz="4000" dirty="0"/>
          </a:p>
        </p:txBody>
      </p:sp>
    </p:spTree>
    <p:extLst>
      <p:ext uri="{BB962C8B-B14F-4D97-AF65-F5344CB8AC3E}">
        <p14:creationId xmlns:p14="http://schemas.microsoft.com/office/powerpoint/2010/main" val="90579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ar-JO" sz="4000" dirty="0"/>
              <a:t>الوحش الرابع : مرعب (الرومان)</a:t>
            </a:r>
            <a:endParaRPr lang="en-US" sz="4000" dirty="0"/>
          </a:p>
        </p:txBody>
      </p:sp>
      <p:pic>
        <p:nvPicPr>
          <p:cNvPr id="699394" name="Picture 5" descr="daniel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ar-JO" sz="4000" dirty="0">
                <a:solidFill>
                  <a:srgbClr val="FFFFFF"/>
                </a:solidFill>
                <a:effectLst>
                  <a:glow rad="317500">
                    <a:srgbClr val="000000">
                      <a:alpha val="75000"/>
                    </a:srgbClr>
                  </a:glow>
                  <a:outerShdw blurRad="38100" dist="38100" dir="2700000" algn="tl">
                    <a:srgbClr val="000000">
                      <a:alpha val="43137"/>
                    </a:srgbClr>
                  </a:outerShdw>
                </a:effectLst>
              </a:rPr>
              <a:t>دانيال 7: 7</a:t>
            </a:r>
            <a:endParaRPr lang="en-US" sz="4000" dirty="0">
              <a:solidFill>
                <a:srgbClr val="FFFFFF"/>
              </a:solidFill>
              <a:effectLst>
                <a:glow rad="317500">
                  <a:srgbClr val="000000">
                    <a:alpha val="75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24249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7" name="Picture 2" descr="littleh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792163"/>
          </a:xfrm>
        </p:spPr>
        <p:txBody>
          <a:bodyPr/>
          <a:lstStyle/>
          <a:p>
            <a:pPr>
              <a:defRPr/>
            </a:pPr>
            <a:r>
              <a:rPr lang="ar-JO" sz="4000" dirty="0">
                <a:effectLst>
                  <a:glow rad="317500">
                    <a:schemeClr val="tx2">
                      <a:alpha val="75000"/>
                    </a:schemeClr>
                  </a:glow>
                  <a:outerShdw blurRad="38100" dist="38100" dir="2700000" algn="tl">
                    <a:srgbClr val="000000">
                      <a:alpha val="43137"/>
                    </a:srgbClr>
                  </a:outerShdw>
                </a:effectLst>
              </a:rPr>
              <a:t>قرن صغير على الوحش الرابع (ضد المسيح)</a:t>
            </a:r>
            <a:endParaRPr lang="en-US" sz="4000" dirty="0">
              <a:effectLst>
                <a:glow rad="317500">
                  <a:schemeClr val="tx2">
                    <a:alpha val="75000"/>
                  </a:schemeClr>
                </a:glow>
                <a:outerShdw blurRad="38100" dist="38100" dir="2700000" algn="tl">
                  <a:srgbClr val="000000">
                    <a:alpha val="43137"/>
                  </a:srgbClr>
                </a:outerShdw>
              </a:effectLst>
            </a:endParaRPr>
          </a:p>
        </p:txBody>
      </p:sp>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ar-JO" sz="4000" dirty="0">
                <a:solidFill>
                  <a:srgbClr val="FFFFFF"/>
                </a:solidFill>
                <a:effectLst>
                  <a:glow rad="317500">
                    <a:srgbClr val="000000">
                      <a:alpha val="75000"/>
                    </a:srgbClr>
                  </a:glow>
                  <a:outerShdw blurRad="38100" dist="38100" dir="2700000" algn="tl">
                    <a:srgbClr val="000000">
                      <a:alpha val="43137"/>
                    </a:srgbClr>
                  </a:outerShdw>
                </a:effectLst>
              </a:rPr>
              <a:t>دانيال 7: 8</a:t>
            </a:r>
            <a:endParaRPr lang="en-US" sz="4000" dirty="0">
              <a:solidFill>
                <a:srgbClr val="FFFFFF"/>
              </a:solidFill>
              <a:effectLst>
                <a:glow rad="317500">
                  <a:srgbClr val="000000">
                    <a:alpha val="75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262246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ar-JO" dirty="0">
                <a:latin typeface="Arial" charset="0"/>
                <a:ea typeface="ＭＳ Ｐゴシック" charset="0"/>
                <a:cs typeface="Arial" charset="0"/>
              </a:rPr>
              <a:t>امبراطوريات العالم </a:t>
            </a:r>
            <a:br>
              <a:rPr lang="ar-JO" dirty="0">
                <a:latin typeface="Arial" charset="0"/>
                <a:ea typeface="ＭＳ Ｐゴシック" charset="0"/>
                <a:cs typeface="Arial" charset="0"/>
              </a:rPr>
            </a:br>
            <a:r>
              <a:rPr lang="ar-JO" dirty="0">
                <a:latin typeface="Arial" charset="0"/>
                <a:ea typeface="ＭＳ Ｐゴシック" charset="0"/>
                <a:cs typeface="Arial" charset="0"/>
              </a:rPr>
              <a:t>في دانيال</a:t>
            </a:r>
            <a:endParaRPr lang="en-US" dirty="0">
              <a:latin typeface="Arial" charset="0"/>
              <a:ea typeface="ＭＳ Ｐゴシック" charset="0"/>
              <a:cs typeface="Arial" charset="0"/>
            </a:endParaRPr>
          </a:p>
        </p:txBody>
      </p:sp>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545</a:t>
            </a:r>
            <a:endParaRPr lang="en-US" sz="2400" b="1" dirty="0">
              <a:solidFill>
                <a:srgbClr val="FFFFFF"/>
              </a:solidFill>
              <a:latin typeface="Arial"/>
              <a:ea typeface="ＭＳ Ｐゴシック" charset="0"/>
              <a:cs typeface="Arial"/>
            </a:endParaRP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algn="r" defTabSz="914400" fontAlgn="base">
              <a:spcBef>
                <a:spcPct val="50000"/>
              </a:spcBef>
              <a:spcAft>
                <a:spcPct val="0"/>
              </a:spcAft>
              <a:defRPr/>
            </a:pPr>
            <a:r>
              <a:rPr lang="en-US" sz="2000" b="1" i="1" dirty="0">
                <a:solidFill>
                  <a:srgbClr val="000000"/>
                </a:solidFill>
                <a:latin typeface="Arial"/>
                <a:ea typeface="ＭＳ Ｐゴシック" charset="0"/>
                <a:cs typeface="Arial"/>
              </a:rPr>
              <a:t>Bible Visual Resource Book</a:t>
            </a:r>
            <a:r>
              <a:rPr lang="en-US" sz="2000" b="1" dirty="0">
                <a:solidFill>
                  <a:srgbClr val="000000"/>
                </a:solidFill>
                <a:latin typeface="Arial"/>
                <a:ea typeface="ＭＳ Ｐゴシック" charset="0"/>
                <a:cs typeface="Arial"/>
              </a:rPr>
              <a:t>, 133</a:t>
            </a: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888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268871" y="76200"/>
            <a:ext cx="873958"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232</a:t>
            </a:r>
            <a:r>
              <a:rPr lang="en-US" sz="2400" b="1" dirty="0">
                <a:solidFill>
                  <a:srgbClr val="FFFFFF"/>
                </a:solidFill>
                <a:latin typeface="Arial"/>
                <a:ea typeface="ＭＳ Ｐゴシック" charset="0"/>
                <a:cs typeface="Arial"/>
              </a:rPr>
              <a:t>  </a:t>
            </a:r>
          </a:p>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342</a:t>
            </a:r>
            <a:endParaRPr lang="en-US" sz="2400" b="1" dirty="0">
              <a:solidFill>
                <a:srgbClr val="FFFFFF"/>
              </a:solidFill>
              <a:latin typeface="Arial"/>
              <a:ea typeface="ＭＳ Ｐゴシック" charset="0"/>
              <a:cs typeface="Arial"/>
            </a:endParaRPr>
          </a:p>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560</a:t>
            </a:r>
            <a:endParaRPr lang="en-US" sz="2400" b="1" dirty="0">
              <a:solidFill>
                <a:srgbClr val="FFFFFF"/>
              </a:solidFill>
              <a:latin typeface="Arial"/>
              <a:ea typeface="ＭＳ Ｐゴシック" charset="0"/>
              <a:cs typeface="Arial"/>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586</a:t>
            </a:r>
            <a:endParaRPr lang="en-US" sz="2800" dirty="0">
              <a:solidFill>
                <a:srgbClr val="FFFFFF"/>
              </a:solidFill>
              <a:latin typeface="Arial"/>
              <a:ea typeface="ＭＳ Ｐゴシック" charset="0"/>
              <a:cs typeface="Arial"/>
            </a:endParaRP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حبقوق</a:t>
            </a:r>
            <a:endParaRPr lang="en-US" sz="2800" dirty="0">
              <a:solidFill>
                <a:srgbClr val="FFFFFF"/>
              </a:solidFill>
              <a:latin typeface="Arial"/>
              <a:ea typeface="ＭＳ Ｐゴシック" charset="0"/>
              <a:cs typeface="Arial"/>
            </a:endParaRP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يوئيل</a:t>
            </a:r>
            <a:endParaRPr lang="en-US" sz="2800" dirty="0">
              <a:solidFill>
                <a:srgbClr val="FFFFFF"/>
              </a:solidFill>
              <a:latin typeface="Arial"/>
              <a:ea typeface="ＭＳ Ｐゴシック" charset="0"/>
              <a:cs typeface="Arial"/>
            </a:endParaRP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defTabSz="914400" fontAlgn="base">
              <a:spcBef>
                <a:spcPct val="0"/>
              </a:spcBef>
              <a:spcAft>
                <a:spcPct val="0"/>
              </a:spcAft>
            </a:pPr>
            <a:r>
              <a:rPr lang="ar-JO"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سقوط أورشليم</a:t>
            </a:r>
            <a:endParaRPr 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إرميا</a:t>
            </a:r>
            <a:endParaRPr lang="en-US" sz="2800" dirty="0">
              <a:solidFill>
                <a:srgbClr val="FFFFFF"/>
              </a:solidFill>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مراثي</a:t>
            </a:r>
            <a:endParaRPr lang="en-US" sz="2800" dirty="0">
              <a:solidFill>
                <a:srgbClr val="FFFFFF"/>
              </a:solidFill>
              <a:latin typeface="Arial"/>
              <a:ea typeface="ＭＳ Ｐゴシック" charset="0"/>
              <a:cs typeface="Arial"/>
            </a:endParaRP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حزقيال</a:t>
            </a:r>
            <a:endParaRPr lang="en-US" sz="2800" dirty="0">
              <a:solidFill>
                <a:srgbClr val="FFFFFF"/>
              </a:solidFill>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دانيال</a:t>
            </a:r>
            <a:endParaRPr lang="en-US" sz="2800" dirty="0">
              <a:solidFill>
                <a:srgbClr val="FFFFFF"/>
              </a:solidFill>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597</a:t>
            </a:r>
            <a:endParaRPr lang="en-US" sz="2800" dirty="0">
              <a:solidFill>
                <a:srgbClr val="FFFFFF"/>
              </a:solidFill>
              <a:latin typeface="Arial"/>
              <a:ea typeface="ＭＳ Ｐゴシック" charset="0"/>
              <a:cs typeface="Arial"/>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605</a:t>
            </a:r>
            <a:endParaRPr lang="en-US" sz="2800" dirty="0">
              <a:solidFill>
                <a:srgbClr val="FFFFFF"/>
              </a:solidFill>
              <a:latin typeface="Arial"/>
              <a:ea typeface="ＭＳ Ｐゴシック" charset="0"/>
              <a:cs typeface="Arial"/>
            </a:endParaRP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627</a:t>
            </a:r>
            <a:endParaRPr lang="en-US" sz="2800" dirty="0">
              <a:solidFill>
                <a:srgbClr val="FFFFFF"/>
              </a:solidFill>
              <a:latin typeface="Arial"/>
              <a:ea typeface="ＭＳ Ｐゴシック" charset="0"/>
              <a:cs typeface="Arial"/>
            </a:endParaRP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a:ea typeface="ＭＳ Ｐゴシック" charset="0"/>
                <a:cs typeface="Arial"/>
              </a:rPr>
              <a:t>538</a:t>
            </a:r>
            <a:endParaRPr lang="en-US" sz="2800" dirty="0">
              <a:solidFill>
                <a:srgbClr val="FFFFFF"/>
              </a:solidFill>
              <a:latin typeface="Arial"/>
              <a:ea typeface="ＭＳ Ｐゴシック" charset="0"/>
              <a:cs typeface="Arial"/>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eaLnBrk="1" hangingPunct="1">
              <a:defRPr/>
            </a:pPr>
            <a:r>
              <a:rPr kumimoji="1" lang="ar-JO" sz="2800" dirty="0"/>
              <a:t>سقوط</a:t>
            </a:r>
            <a:br>
              <a:rPr kumimoji="1" lang="ar-JO" sz="2800" dirty="0"/>
            </a:br>
            <a:r>
              <a:rPr kumimoji="1" lang="ar-JO" sz="2800" dirty="0"/>
              <a:t>أورشليم</a:t>
            </a:r>
            <a:endParaRPr kumimoji="1" lang="en-US" sz="2800" dirty="0"/>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التواريخ الرئيسية</a:t>
            </a:r>
            <a:endParaRPr lang="en-US" sz="2800" dirty="0">
              <a:solidFill>
                <a:srgbClr val="FFFFFF"/>
              </a:solidFill>
              <a:latin typeface="Arial"/>
              <a:ea typeface="ＭＳ Ｐゴシック" charset="0"/>
              <a:cs typeface="Arial"/>
            </a:endParaRP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صفنيا</a:t>
            </a:r>
            <a:endParaRPr lang="en-US" sz="2800" dirty="0">
              <a:solidFill>
                <a:srgbClr val="FFFFFF"/>
              </a:solidFill>
              <a:latin typeface="Arial"/>
              <a:ea typeface="ＭＳ Ｐゴシック" charset="0"/>
              <a:cs typeface="Arial"/>
            </a:endParaRP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630</a:t>
            </a:r>
            <a:endParaRPr lang="en-US" sz="2800" dirty="0">
              <a:solidFill>
                <a:srgbClr val="FFFFFF"/>
              </a:solidFill>
              <a:latin typeface="Arial"/>
              <a:ea typeface="ＭＳ Ｐゴシック" charset="0"/>
              <a:cs typeface="Arial"/>
            </a:endParaRP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590</a:t>
            </a:r>
            <a:endParaRPr lang="en-US" sz="2800" dirty="0">
              <a:solidFill>
                <a:srgbClr val="FFFFFF"/>
              </a:solidFill>
              <a:latin typeface="Arial"/>
              <a:ea typeface="ＭＳ Ｐゴシック" charset="0"/>
              <a:cs typeface="Arial"/>
            </a:endParaRP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606</a:t>
            </a:r>
            <a:endParaRPr lang="en-US" sz="280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4264304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04D33822-BE80-0745-B57B-FA327C06C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3764"/>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17986" y="1670059"/>
            <a:ext cx="8952272" cy="707886"/>
          </a:xfrm>
          <a:prstGeom prst="rect">
            <a:avLst/>
          </a:prstGeom>
          <a:noFill/>
          <a:ln w="9525">
            <a:noFill/>
            <a:miter lim="800000"/>
            <a:headEnd/>
            <a:tailEnd/>
          </a:ln>
        </p:spPr>
        <p:txBody>
          <a:bodyPr wrap="square" anchor="ctr">
            <a:spAutoFit/>
          </a:bodyPr>
          <a:lstStyle/>
          <a:p>
            <a:pPr lvl="0" algn="ctr" defTabSz="914400" fontAlgn="base">
              <a:spcBef>
                <a:spcPct val="0"/>
              </a:spcBef>
              <a:spcAft>
                <a:spcPct val="0"/>
              </a:spcAft>
              <a:tabLst>
                <a:tab pos="342900" algn="l"/>
              </a:tabLst>
              <a:defRPr/>
            </a:pPr>
            <a:r>
              <a:rPr lang="ar-JO"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كن واثقاً أن الله لا زال يسود على الأمم اليوم</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80513" cy="1103764"/>
          </a:xfrm>
          <a:solidFill>
            <a:srgbClr val="000000"/>
          </a:solidFill>
        </p:spPr>
        <p:txBody>
          <a:bodyPr/>
          <a:lstStyle/>
          <a:p>
            <a:pPr eaLnBrk="1" hangingPunct="1">
              <a:defRPr/>
            </a:pPr>
            <a:r>
              <a:rPr lang="ar-JO" b="1" dirty="0">
                <a:solidFill>
                  <a:schemeClr val="tx1"/>
                </a:solidFill>
                <a:latin typeface="Arial" charset="0"/>
                <a:ea typeface="ＭＳ Ｐゴシック" charset="0"/>
                <a:cs typeface="Arial" charset="0"/>
              </a:rPr>
              <a:t>تطبيق دانيال 2-7</a:t>
            </a:r>
            <a:endParaRPr lang="en-US"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165927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ما الذي تحتاج أن تعرفه لتكون </a:t>
            </a:r>
            <a:r>
              <a:rPr lang="ar-JO" sz="5400" b="1" dirty="0">
                <a:solidFill>
                  <a:srgbClr val="FFFF00"/>
                </a:solidFill>
                <a:effectLst>
                  <a:glow rad="127000">
                    <a:schemeClr val="tx1"/>
                  </a:glow>
                </a:effectLst>
                <a:latin typeface="Arial" charset="0"/>
                <a:ea typeface="ＭＳ Ｐゴシック" charset="0"/>
                <a:cs typeface="ＭＳ Ｐゴシック" charset="0"/>
              </a:rPr>
              <a:t>واثقاً</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36680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الله يسود </a:t>
            </a:r>
            <a:r>
              <a:rPr lang="ar-JO" sz="4800" b="1" dirty="0">
                <a:solidFill>
                  <a:srgbClr val="FFFF00"/>
                </a:solidFill>
                <a:effectLst>
                  <a:glow rad="127000">
                    <a:schemeClr val="tx1"/>
                  </a:glow>
                </a:effectLst>
                <a:latin typeface="Arial" charset="0"/>
                <a:ea typeface="ＭＳ Ｐゴシック" charset="0"/>
                <a:cs typeface="ＭＳ Ｐゴシック" charset="0"/>
              </a:rPr>
              <a:t>عليك</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(دا 1)</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76330866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الله يسود على كل </a:t>
            </a:r>
            <a:r>
              <a:rPr lang="ar-JO" sz="4800" b="1" dirty="0">
                <a:solidFill>
                  <a:srgbClr val="FFFF00"/>
                </a:solidFill>
                <a:effectLst>
                  <a:glow rad="127000">
                    <a:schemeClr val="tx1"/>
                  </a:glow>
                </a:effectLst>
                <a:latin typeface="Arial" charset="0"/>
                <a:ea typeface="ＭＳ Ｐゴシック" charset="0"/>
                <a:cs typeface="ＭＳ Ｐゴシック" charset="0"/>
              </a:rPr>
              <a:t>الأمم</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(دا 2-7)</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27819081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3. الله يسود على مستقبل </a:t>
            </a:r>
            <a:r>
              <a:rPr lang="ar-JO" sz="4800" b="1" dirty="0">
                <a:solidFill>
                  <a:srgbClr val="FFFF00"/>
                </a:solidFill>
                <a:effectLst>
                  <a:glow rad="127000">
                    <a:schemeClr val="tx1"/>
                  </a:glow>
                </a:effectLst>
                <a:latin typeface="Arial" charset="0"/>
                <a:ea typeface="ＭＳ Ｐゴシック" charset="0"/>
                <a:cs typeface="ＭＳ Ｐゴシック" charset="0"/>
              </a:rPr>
              <a:t>إسرائيل</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(دا 8-12)</a:t>
            </a:r>
            <a:r>
              <a:rPr lang="en-US" sz="4800" b="1" dirty="0">
                <a:effectLst>
                  <a:glow rad="127000">
                    <a:schemeClr val="tx1"/>
                  </a:glow>
                </a:effectLst>
                <a:latin typeface="Arial" charset="0"/>
                <a:ea typeface="ＭＳ Ｐゴシック" charset="0"/>
                <a:cs typeface="ＭＳ Ｐゴシック" charset="0"/>
              </a:rPr>
              <a:t> </a:t>
            </a:r>
          </a:p>
        </p:txBody>
      </p:sp>
      <p:pic>
        <p:nvPicPr>
          <p:cNvPr id="5" name="Picture 2" descr="Jerusalem | Tourist Jordan">
            <a:extLst>
              <a:ext uri="{FF2B5EF4-FFF2-40B4-BE49-F238E27FC236}">
                <a16:creationId xmlns:a16="http://schemas.microsoft.com/office/drawing/2014/main" id="{44CB6506-CC1D-FA23-32B0-FE5380B6CF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09861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26"/>
          <p:cNvSpPr>
            <a:spLocks noChangeArrowheads="1"/>
          </p:cNvSpPr>
          <p:nvPr/>
        </p:nvSpPr>
        <p:spPr bwMode="auto">
          <a:xfrm>
            <a:off x="-1" y="2153855"/>
            <a:ext cx="9143999" cy="1323439"/>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ar-JO" sz="4000" b="1" dirty="0">
                <a:effectLst>
                  <a:glow rad="228600">
                    <a:schemeClr val="accent2">
                      <a:satMod val="175000"/>
                      <a:alpha val="84000"/>
                    </a:schemeClr>
                  </a:glow>
                </a:effectLst>
              </a:rPr>
              <a:t>يمكن أن يثق المنفيون في سيادة الله على إسرائيل في "أوقات الأمم" من خلال كونه وفياً لعهده (دا 8-12).</a:t>
            </a:r>
            <a:endParaRPr kumimoji="0" lang="en-US" altLang="zh-CN" sz="4000" b="1" i="0" u="none" strike="noStrike" kern="1200" cap="none" spc="0" normalizeH="0" baseline="0" noProof="0" dirty="0">
              <a:ln>
                <a:noFill/>
              </a:ln>
              <a:solidFill>
                <a:srgbClr val="FFFFFF"/>
              </a:solidFill>
              <a:effectLst>
                <a:glow rad="228600">
                  <a:schemeClr val="accent2">
                    <a:satMod val="175000"/>
                    <a:alpha val="84000"/>
                  </a:schemeClr>
                </a:glo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1"/>
            <a:ext cx="9180511" cy="990601"/>
          </a:xfrm>
          <a:solidFill>
            <a:srgbClr val="000000"/>
          </a:solidFill>
        </p:spPr>
        <p:txBody>
          <a:bodyPr/>
          <a:lstStyle/>
          <a:p>
            <a:pPr eaLnBrk="1" hangingPunct="1">
              <a:defRPr/>
            </a:pPr>
            <a:r>
              <a:rPr lang="ar-JO" b="1" dirty="0">
                <a:solidFill>
                  <a:schemeClr val="tx1"/>
                </a:solidFill>
                <a:latin typeface="Arial" charset="0"/>
                <a:ea typeface="ＭＳ Ｐゴシック" charset="0"/>
                <a:cs typeface="Arial" charset="0"/>
              </a:rPr>
              <a:t>النقطة في دانيال 8-12</a:t>
            </a:r>
            <a:endParaRPr lang="en-US" b="1" dirty="0">
              <a:solidFill>
                <a:schemeClr val="tx1"/>
              </a:solidFill>
              <a:latin typeface="Arial" charset="0"/>
              <a:ea typeface="ＭＳ Ｐゴシック" charset="0"/>
              <a:cs typeface="Arial" charset="0"/>
            </a:endParaRPr>
          </a:p>
        </p:txBody>
      </p:sp>
      <p:sp>
        <p:nvSpPr>
          <p:cNvPr id="5" name="Rectangle 1026"/>
          <p:cNvSpPr>
            <a:spLocks noChangeArrowheads="1"/>
          </p:cNvSpPr>
          <p:nvPr/>
        </p:nvSpPr>
        <p:spPr bwMode="auto">
          <a:xfrm>
            <a:off x="-36515" y="4816137"/>
            <a:ext cx="9116771"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ar-JO"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رأى دانيال المستقبل اليهودي</a:t>
            </a:r>
          </a:p>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lang="ar-JO"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مقدماً</a:t>
            </a:r>
            <a:endPar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Tree>
    <p:extLst>
      <p:ext uri="{BB962C8B-B14F-4D97-AF65-F5344CB8AC3E}">
        <p14:creationId xmlns:p14="http://schemas.microsoft.com/office/powerpoint/2010/main" val="2452466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16549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1"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ar-JO" u="sng" dirty="0">
                <a:latin typeface="Arial" charset="0"/>
                <a:ea typeface="ＭＳ Ｐゴシック" charset="0"/>
                <a:cs typeface="ＭＳ Ｐゴシック" charset="0"/>
              </a:rPr>
              <a:t>دانيال 8</a:t>
            </a:r>
            <a:endParaRPr lang="en-US"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lnSpc>
                <a:spcPct val="80000"/>
              </a:lnSpc>
              <a:spcBef>
                <a:spcPct val="20000"/>
              </a:spcBef>
              <a:spcAft>
                <a:spcPct val="0"/>
              </a:spcAft>
              <a:buClr>
                <a:srgbClr val="86D1EC"/>
              </a:buClr>
              <a:buSzPct val="90000"/>
              <a:buFont typeface="Wingdings" charset="0"/>
              <a:buNone/>
              <a:defRPr/>
            </a:pPr>
            <a:r>
              <a:rPr lang="ar-JO" sz="4800" i="1" dirty="0">
                <a:latin typeface="Arial" pitchFamily="34" charset="0"/>
                <a:cs typeface="Arial" pitchFamily="34" charset="0"/>
              </a:rPr>
              <a:t>هل يستطيع الله أن يعرف المستقبل قبل 300 عام تقريبًا؟</a:t>
            </a:r>
            <a:endParaRPr lang="en-US" sz="4800" i="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 name="Rectangle 3"/>
          <p:cNvSpPr txBox="1">
            <a:spLocks noChangeArrowheads="1"/>
          </p:cNvSpPr>
          <p:nvPr/>
        </p:nvSpPr>
        <p:spPr bwMode="auto">
          <a:xfrm>
            <a:off x="4572000" y="5445125"/>
            <a:ext cx="4464050" cy="13684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lnSpc>
                <a:spcPct val="80000"/>
              </a:lnSpc>
              <a:spcBef>
                <a:spcPct val="20000"/>
              </a:spcBef>
              <a:spcAft>
                <a:spcPct val="0"/>
              </a:spcAft>
              <a:buClr>
                <a:srgbClr val="86D1EC"/>
              </a:buClr>
              <a:buSzPct val="90000"/>
              <a:buFont typeface="Wingdings" charset="0"/>
              <a:buNone/>
              <a:defRPr/>
            </a:pPr>
            <a:r>
              <a:rPr lang="ar-JO" sz="4800" i="1" dirty="0">
                <a:solidFill>
                  <a:srgbClr val="FFFFFF"/>
                </a:solidFill>
                <a:effectLst>
                  <a:outerShdw blurRad="38100" dist="38100" dir="2700000" algn="tl">
                    <a:srgbClr val="000000"/>
                  </a:outerShdw>
                </a:effectLst>
                <a:latin typeface="Arial" charset="0"/>
              </a:rPr>
              <a:t>حسناً، بالتأكيد يستطيع</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745963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1" descr="Middle East 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title"/>
          </p:nvPr>
        </p:nvSpPr>
        <p:spPr>
          <a:xfrm>
            <a:off x="827088" y="476250"/>
            <a:ext cx="7772400" cy="1143000"/>
          </a:xfrm>
          <a:effectLst>
            <a:outerShdw blurRad="63500" dist="38099" dir="2700000" algn="ctr" rotWithShape="0">
              <a:srgbClr val="000000">
                <a:alpha val="74998"/>
              </a:srgbClr>
            </a:outerShdw>
          </a:effectLst>
        </p:spPr>
        <p:txBody>
          <a:bodyPr/>
          <a:lstStyle/>
          <a:p>
            <a:pPr eaLnBrk="1" hangingPunct="1">
              <a:defRPr/>
            </a:pPr>
            <a:r>
              <a:rPr lang="ar-JO" altLang="zh-CN" sz="4000" b="1" dirty="0">
                <a:latin typeface="Times New Roman" pitchFamily="18" charset="0"/>
                <a:ea typeface="宋体" charset="0"/>
                <a:cs typeface="Times New Roman" pitchFamily="18" charset="0"/>
              </a:rPr>
              <a:t>تدفق دانيال 8</a:t>
            </a:r>
            <a:endParaRPr lang="en-US" sz="4000" dirty="0">
              <a:latin typeface="Times New Roman" pitchFamily="18" charset="0"/>
              <a:ea typeface="ＭＳ Ｐゴシック" charset="0"/>
              <a:cs typeface="Times New Roman" pitchFamily="18" charset="0"/>
            </a:endParaRPr>
          </a:p>
        </p:txBody>
      </p:sp>
      <p:sp>
        <p:nvSpPr>
          <p:cNvPr id="5" name="Rectangle 3"/>
          <p:cNvSpPr txBox="1">
            <a:spLocks noChangeArrowheads="1"/>
          </p:cNvSpPr>
          <p:nvPr/>
        </p:nvSpPr>
        <p:spPr bwMode="auto">
          <a:xfrm>
            <a:off x="381000" y="1447800"/>
            <a:ext cx="8686800" cy="4648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20000"/>
              </a:spcBef>
              <a:spcAft>
                <a:spcPct val="0"/>
              </a:spcAft>
              <a:buClr>
                <a:srgbClr val="86D1EC"/>
              </a:buClr>
              <a:buSzPct val="90000"/>
              <a:buFont typeface="Wingdings" charset="0"/>
              <a:buNone/>
              <a:defRPr/>
            </a:pPr>
            <a:r>
              <a:rPr lang="ar-JO" b="1" dirty="0">
                <a:solidFill>
                  <a:srgbClr val="CCFF66"/>
                </a:solidFill>
                <a:effectLst>
                  <a:outerShdw blurRad="50800" dist="88900" dir="2700000" algn="tl" rotWithShape="0">
                    <a:srgbClr val="000000">
                      <a:alpha val="90000"/>
                    </a:srgbClr>
                  </a:outerShdw>
                </a:effectLst>
                <a:latin typeface="Arial" charset="0"/>
              </a:rPr>
              <a:t>الإصحاح 8</a:t>
            </a:r>
            <a:endParaRPr lang="en-US" b="1" dirty="0">
              <a:solidFill>
                <a:srgbClr val="FFFFFF"/>
              </a:solidFill>
              <a:effectLst>
                <a:outerShdw blurRad="50800" dist="88900" dir="2700000" algn="tl" rotWithShape="0">
                  <a:srgbClr val="000000">
                    <a:alpha val="90000"/>
                  </a:srgbClr>
                </a:outerShdw>
              </a:effectLst>
              <a:latin typeface="Arial" charset="0"/>
            </a:endParaRPr>
          </a:p>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b="1" dirty="0">
                <a:solidFill>
                  <a:srgbClr val="FFFFFF"/>
                </a:solidFill>
                <a:effectLst>
                  <a:outerShdw blurRad="50800" dist="88900" dir="2700000" algn="tl" rotWithShape="0">
                    <a:srgbClr val="000000">
                      <a:alpha val="90000"/>
                    </a:srgbClr>
                  </a:outerShdw>
                </a:effectLst>
                <a:latin typeface="Arial" charset="0"/>
              </a:rPr>
              <a:t>الأعداد 3-4      الكبش القوي ذي القرنين (بلاد فارس)</a:t>
            </a:r>
            <a:endParaRPr lang="en-US" b="1" dirty="0">
              <a:solidFill>
                <a:srgbClr val="FFFFFF"/>
              </a:solidFill>
              <a:effectLst>
                <a:outerShdw blurRad="50800" dist="88900" dir="2700000" algn="tl" rotWithShape="0">
                  <a:srgbClr val="000000">
                    <a:alpha val="90000"/>
                  </a:srgbClr>
                </a:outerShdw>
              </a:effectLst>
              <a:latin typeface="Arial" charset="0"/>
            </a:endParaRPr>
          </a:p>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b="1" dirty="0">
                <a:solidFill>
                  <a:srgbClr val="FFFFFF"/>
                </a:solidFill>
                <a:effectLst>
                  <a:outerShdw blurRad="50800" dist="88900" dir="2700000" algn="tl" rotWithShape="0">
                    <a:srgbClr val="000000">
                      <a:alpha val="90000"/>
                    </a:srgbClr>
                  </a:outerShdw>
                </a:effectLst>
                <a:latin typeface="Arial" charset="0"/>
              </a:rPr>
              <a:t>5-7      التيس يهزم الكبش (الإسكندر ضد الفرس)</a:t>
            </a:r>
            <a:endParaRPr lang="en-US" altLang="ja-JP" b="1" dirty="0">
              <a:solidFill>
                <a:srgbClr val="FFFFFF"/>
              </a:solidFill>
              <a:effectLst>
                <a:outerShdw blurRad="50800" dist="88900" dir="2700000" algn="tl" rotWithShape="0">
                  <a:srgbClr val="000000">
                    <a:alpha val="90000"/>
                  </a:srgbClr>
                </a:outerShdw>
              </a:effectLst>
              <a:latin typeface="Arial" charset="0"/>
            </a:endParaRPr>
          </a:p>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altLang="ja-JP" b="1" dirty="0">
                <a:solidFill>
                  <a:srgbClr val="FFFFFF"/>
                </a:solidFill>
                <a:effectLst>
                  <a:outerShdw blurRad="50800" dist="88900" dir="2700000" algn="tl" rotWithShape="0">
                    <a:srgbClr val="000000">
                      <a:alpha val="90000"/>
                    </a:srgbClr>
                  </a:outerShdw>
                </a:effectLst>
                <a:latin typeface="Arial" charset="0"/>
              </a:rPr>
              <a:t>8      القرن يستبدل بأربعة قرون (جنرالات الإسكندر)</a:t>
            </a:r>
            <a:endParaRPr lang="en-US" b="1" dirty="0">
              <a:solidFill>
                <a:srgbClr val="FFFFFF"/>
              </a:solidFill>
              <a:effectLst>
                <a:outerShdw blurRad="50800" dist="88900" dir="2700000" algn="tl" rotWithShape="0">
                  <a:srgbClr val="000000">
                    <a:alpha val="90000"/>
                  </a:srgbClr>
                </a:outerShdw>
              </a:effectLst>
              <a:latin typeface="Arial" charset="0"/>
            </a:endParaRPr>
          </a:p>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b="1" dirty="0">
                <a:solidFill>
                  <a:srgbClr val="FFFFFF"/>
                </a:solidFill>
                <a:effectLst>
                  <a:outerShdw blurRad="50800" dist="88900" dir="2700000" algn="tl" rotWithShape="0">
                    <a:srgbClr val="000000">
                      <a:alpha val="90000"/>
                    </a:srgbClr>
                  </a:outerShdw>
                </a:effectLst>
                <a:latin typeface="Arial" charset="0"/>
              </a:rPr>
              <a:t>9-12      القرن الصغير (أنطيوخس الرابع أبيفانس)</a:t>
            </a:r>
            <a:endParaRPr lang="en-US" sz="2000" b="1" dirty="0">
              <a:solidFill>
                <a:srgbClr val="FFFFFF"/>
              </a:solidFill>
              <a:effectLst>
                <a:outerShdw blurRad="50800" dist="88900" dir="2700000" algn="tl" rotWithShape="0">
                  <a:srgbClr val="000000">
                    <a:alpha val="90000"/>
                  </a:srgbClr>
                </a:outerShdw>
              </a:effectLst>
              <a:latin typeface="Arial" charset="0"/>
              <a:cs typeface="Geneva" charset="0"/>
            </a:endParaRPr>
          </a:p>
          <a:p>
            <a:pPr lvl="4" algn="r" defTabSz="914400" rtl="1" eaLnBrk="1" fontAlgn="base" hangingPunct="1">
              <a:spcBef>
                <a:spcPct val="20000"/>
              </a:spcBef>
              <a:spcAft>
                <a:spcPct val="0"/>
              </a:spcAft>
              <a:buClr>
                <a:srgbClr val="45C984"/>
              </a:buClr>
              <a:buSzPct val="90000"/>
              <a:buFont typeface="Wingdings" charset="0"/>
              <a:buBlip>
                <a:blip r:embed="rId5"/>
              </a:buBlip>
              <a:defRPr/>
            </a:pPr>
            <a:r>
              <a:rPr lang="ar-JO" sz="2000" b="1" dirty="0">
                <a:solidFill>
                  <a:srgbClr val="FFFFFF"/>
                </a:solidFill>
                <a:effectLst>
                  <a:outerShdw blurRad="50800" dist="88900" dir="2700000" algn="tl" rotWithShape="0">
                    <a:srgbClr val="000000">
                      <a:alpha val="90000"/>
                    </a:srgbClr>
                  </a:outerShdw>
                </a:effectLst>
                <a:latin typeface="Arial" charset="0"/>
                <a:cs typeface="Geneva" charset="0"/>
              </a:rPr>
              <a:t>وظيفته</a:t>
            </a:r>
          </a:p>
          <a:p>
            <a:pPr lvl="4" algn="r" defTabSz="914400" rtl="1" eaLnBrk="1" fontAlgn="base" hangingPunct="1">
              <a:spcBef>
                <a:spcPct val="20000"/>
              </a:spcBef>
              <a:spcAft>
                <a:spcPct val="0"/>
              </a:spcAft>
              <a:buClr>
                <a:srgbClr val="45C984"/>
              </a:buClr>
              <a:buSzPct val="90000"/>
              <a:buFont typeface="Wingdings" charset="0"/>
              <a:buBlip>
                <a:blip r:embed="rId5"/>
              </a:buBlip>
              <a:defRPr/>
            </a:pPr>
            <a:r>
              <a:rPr lang="ar-JO" sz="2000" b="1" dirty="0">
                <a:solidFill>
                  <a:srgbClr val="FFFFFF"/>
                </a:solidFill>
                <a:effectLst>
                  <a:outerShdw blurRad="50800" dist="88900" dir="2700000" algn="tl" rotWithShape="0">
                    <a:srgbClr val="000000">
                      <a:alpha val="90000"/>
                    </a:srgbClr>
                  </a:outerShdw>
                </a:effectLst>
                <a:latin typeface="Arial" charset="0"/>
                <a:cs typeface="Geneva" charset="0"/>
              </a:rPr>
              <a:t>هزيمته</a:t>
            </a:r>
          </a:p>
          <a:p>
            <a:pPr lvl="4" algn="r" defTabSz="914400" rtl="1" eaLnBrk="1" fontAlgn="base" hangingPunct="1">
              <a:spcBef>
                <a:spcPct val="20000"/>
              </a:spcBef>
              <a:spcAft>
                <a:spcPct val="0"/>
              </a:spcAft>
              <a:buClr>
                <a:srgbClr val="45C984"/>
              </a:buClr>
              <a:buSzPct val="90000"/>
              <a:buFont typeface="Wingdings" charset="0"/>
              <a:buBlip>
                <a:blip r:embed="rId5"/>
              </a:buBlip>
              <a:defRPr/>
            </a:pPr>
            <a:r>
              <a:rPr lang="ar-JO" sz="2000" b="1" dirty="0">
                <a:solidFill>
                  <a:srgbClr val="FFFFFF"/>
                </a:solidFill>
                <a:effectLst>
                  <a:outerShdw blurRad="50800" dist="88900" dir="2700000" algn="tl" rotWithShape="0">
                    <a:srgbClr val="000000">
                      <a:alpha val="90000"/>
                    </a:srgbClr>
                  </a:outerShdw>
                </a:effectLst>
                <a:latin typeface="Arial" charset="0"/>
                <a:cs typeface="Geneva" charset="0"/>
              </a:rPr>
              <a:t>غضبه الشديد</a:t>
            </a:r>
          </a:p>
          <a:p>
            <a:pPr lvl="4" algn="r" defTabSz="914400" rtl="1" eaLnBrk="1" fontAlgn="base" hangingPunct="1">
              <a:spcBef>
                <a:spcPct val="20000"/>
              </a:spcBef>
              <a:spcAft>
                <a:spcPct val="0"/>
              </a:spcAft>
              <a:buClr>
                <a:srgbClr val="45C984"/>
              </a:buClr>
              <a:buSzPct val="90000"/>
              <a:buFont typeface="Wingdings" charset="0"/>
              <a:buBlip>
                <a:blip r:embed="rId5"/>
              </a:buBlip>
              <a:defRPr/>
            </a:pPr>
            <a:r>
              <a:rPr lang="ar-JO" sz="2000" b="1" dirty="0">
                <a:solidFill>
                  <a:srgbClr val="FFFFFF"/>
                </a:solidFill>
                <a:effectLst>
                  <a:outerShdw blurRad="50800" dist="88900" dir="2700000" algn="tl" rotWithShape="0">
                    <a:srgbClr val="000000">
                      <a:alpha val="90000"/>
                    </a:srgbClr>
                  </a:outerShdw>
                </a:effectLst>
                <a:latin typeface="Arial" charset="0"/>
                <a:cs typeface="Geneva" charset="0"/>
              </a:rPr>
              <a:t>موته (عدد 25)</a:t>
            </a:r>
            <a:endParaRPr lang="en-US" b="1" dirty="0">
              <a:solidFill>
                <a:srgbClr val="FFFFFF"/>
              </a:solidFill>
              <a:effectLst>
                <a:outerShdw blurRad="50800" dist="88900" dir="2700000" algn="tl" rotWithShape="0">
                  <a:srgbClr val="000000">
                    <a:alpha val="90000"/>
                  </a:srgbClr>
                </a:outerShdw>
              </a:effectLst>
              <a:latin typeface="Arial" charset="0"/>
              <a:cs typeface="Geneva" charset="0"/>
            </a:endParaRPr>
          </a:p>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b="1" dirty="0">
                <a:solidFill>
                  <a:srgbClr val="FFFFFF"/>
                </a:solidFill>
                <a:effectLst>
                  <a:outerShdw blurRad="50800" dist="88900" dir="2700000" algn="tl" rotWithShape="0">
                    <a:srgbClr val="000000">
                      <a:alpha val="90000"/>
                    </a:srgbClr>
                  </a:outerShdw>
                </a:effectLst>
                <a:latin typeface="Arial" charset="0"/>
                <a:cs typeface="Geneva" charset="0"/>
              </a:rPr>
              <a:t>13-14      المكابيين و الحانوكاه (167-164 ق.م)</a:t>
            </a:r>
            <a:endParaRPr lang="en-US" b="1" dirty="0">
              <a:solidFill>
                <a:srgbClr val="FFFFFF"/>
              </a:solidFill>
              <a:effectLst>
                <a:outerShdw blurRad="50800" dist="88900" dir="2700000" algn="tl" rotWithShape="0">
                  <a:srgbClr val="000000">
                    <a:alpha val="90000"/>
                  </a:srgbClr>
                </a:outerShdw>
              </a:effectLst>
              <a:latin typeface="Arial" charset="0"/>
              <a:cs typeface="Geneva" charset="0"/>
            </a:endParaRPr>
          </a:p>
          <a:p>
            <a:pPr algn="r" defTabSz="914400" rtl="1" eaLnBrk="1" fontAlgn="base" hangingPunct="1">
              <a:spcBef>
                <a:spcPct val="20000"/>
              </a:spcBef>
              <a:spcAft>
                <a:spcPct val="0"/>
              </a:spcAft>
              <a:buClr>
                <a:srgbClr val="86D1EC"/>
              </a:buClr>
              <a:buSzPct val="90000"/>
              <a:buFont typeface="Wingdings" charset="0"/>
              <a:buBlip>
                <a:blip r:embed="rId4"/>
              </a:buBlip>
              <a:defRPr/>
            </a:pPr>
            <a:r>
              <a:rPr lang="ar-JO" b="1" dirty="0">
                <a:solidFill>
                  <a:srgbClr val="FFFFFF"/>
                </a:solidFill>
                <a:effectLst>
                  <a:outerShdw blurRad="50800" dist="88900" dir="2700000" algn="tl" rotWithShape="0">
                    <a:srgbClr val="000000">
                      <a:alpha val="90000"/>
                    </a:srgbClr>
                  </a:outerShdw>
                </a:effectLst>
                <a:latin typeface="Arial" charset="0"/>
                <a:cs typeface="Geneva" charset="0"/>
              </a:rPr>
              <a:t>15-27      التفسير</a:t>
            </a:r>
            <a:endParaRPr lang="en-US" b="1" dirty="0">
              <a:solidFill>
                <a:srgbClr val="FFFFFF"/>
              </a:solidFill>
              <a:effectLst>
                <a:outerShdw blurRad="50800" dist="88900" dir="2700000" algn="tl" rotWithShape="0">
                  <a:srgbClr val="000000">
                    <a:alpha val="90000"/>
                  </a:srgbClr>
                </a:outerShdw>
              </a:effectLst>
              <a:latin typeface="Arial" charset="0"/>
              <a:cs typeface="Geneva" charset="0"/>
            </a:endParaRPr>
          </a:p>
        </p:txBody>
      </p:sp>
      <p:sp>
        <p:nvSpPr>
          <p:cNvPr id="6" name="Text Box 4"/>
          <p:cNvSpPr txBox="1">
            <a:spLocks noChangeArrowheads="1"/>
          </p:cNvSpPr>
          <p:nvPr/>
        </p:nvSpPr>
        <p:spPr bwMode="auto">
          <a:xfrm>
            <a:off x="8243888" y="76200"/>
            <a:ext cx="801687"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539</a:t>
            </a:r>
            <a:endParaRPr lang="en-US" sz="24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367346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5">
                                            <p:txEl>
                                              <p:pRg st="5" end="5"/>
                                            </p:txEl>
                                          </p:spTgt>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4" dur="1000"/>
                                        <p:tgtEl>
                                          <p:spTgt spid="5">
                                            <p:txEl>
                                              <p:pRg st="6" end="6"/>
                                            </p:txEl>
                                          </p:spTgt>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58"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5">
                                            <p:txEl>
                                              <p:pRg st="7" end="7"/>
                                            </p:txEl>
                                          </p:spTgt>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63"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4" dur="1000"/>
                                        <p:tgtEl>
                                          <p:spTgt spid="5">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 calcmode="lin" valueType="num">
                                      <p:cBhvr>
                                        <p:cTn id="69"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0"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9" end="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 calcmode="lin" valueType="num">
                                      <p:cBhvr>
                                        <p:cTn id="76"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77"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8"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Grp="1" noChangeArrowheads="1"/>
          </p:cNvSpPr>
          <p:nvPr>
            <p:ph type="title"/>
          </p:nvPr>
        </p:nvSpPr>
        <p:spPr>
          <a:xfrm>
            <a:off x="0" y="404664"/>
            <a:ext cx="8915400" cy="1143000"/>
          </a:xfrm>
        </p:spPr>
        <p:txBody>
          <a:bodyPr/>
          <a:lstStyle/>
          <a:p>
            <a:pPr eaLnBrk="1" hangingPunct="1">
              <a:defRPr/>
            </a:pPr>
            <a:r>
              <a:rPr lang="ar-JO" b="1" dirty="0">
                <a:latin typeface="Arial" charset="0"/>
                <a:ea typeface="ＭＳ Ｐゴシック" charset="0"/>
                <a:cs typeface="ＭＳ Ｐゴシック" charset="0"/>
              </a:rPr>
              <a:t>أيهما أقوى و أسرع ؟</a:t>
            </a:r>
            <a:endParaRPr lang="en-US" b="1" dirty="0">
              <a:latin typeface="Arial" charset="0"/>
              <a:ea typeface="ＭＳ Ｐゴシック" charset="0"/>
              <a:cs typeface="ＭＳ Ｐゴシック" charset="0"/>
            </a:endParaRPr>
          </a:p>
        </p:txBody>
      </p:sp>
      <p:sp>
        <p:nvSpPr>
          <p:cNvPr id="7096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557</a:t>
            </a:r>
            <a:endParaRPr lang="en-US" b="1" dirty="0">
              <a:solidFill>
                <a:srgbClr val="FFFFFF"/>
              </a:solidFill>
              <a:latin typeface="Arial" charset="0"/>
              <a:cs typeface="Arial" charset="0"/>
            </a:endParaRPr>
          </a:p>
        </p:txBody>
      </p:sp>
      <p:grpSp>
        <p:nvGrpSpPr>
          <p:cNvPr id="7" name="Group 6"/>
          <p:cNvGrpSpPr>
            <a:grpSpLocks/>
          </p:cNvGrpSpPr>
          <p:nvPr/>
        </p:nvGrpSpPr>
        <p:grpSpPr bwMode="auto">
          <a:xfrm>
            <a:off x="0" y="1608138"/>
            <a:ext cx="3911600" cy="5105400"/>
            <a:chOff x="0" y="1607476"/>
            <a:chExt cx="3911600" cy="5106508"/>
          </a:xfrm>
        </p:grpSpPr>
        <p:pic>
          <p:nvPicPr>
            <p:cNvPr id="709640"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w="9525">
              <a:noFill/>
              <a:miter lim="800000"/>
              <a:headEnd/>
              <a:tailEnd/>
            </a:ln>
            <a:effectLst/>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eaLnBrk="1" hangingPunct="1">
                <a:defRPr/>
              </a:pPr>
              <a:r>
                <a:rPr lang="ar-JO" dirty="0">
                  <a:solidFill>
                    <a:srgbClr val="FFFFFF"/>
                  </a:solidFill>
                  <a:latin typeface="Arial" charset="0"/>
                  <a:ea typeface="ＭＳ Ｐゴシック" charset="0"/>
                  <a:cs typeface="ＭＳ Ｐゴシック" charset="0"/>
                </a:rPr>
                <a:t>التيس ؟</a:t>
              </a:r>
              <a:endParaRPr lang="en-US" dirty="0">
                <a:solidFill>
                  <a:srgbClr val="FFFFFF"/>
                </a:solidFill>
                <a:latin typeface="Arial" charset="0"/>
                <a:ea typeface="ＭＳ Ｐゴシック" charset="0"/>
                <a:cs typeface="ＭＳ Ｐゴシック" charset="0"/>
              </a:endParaRPr>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709638"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eaLnBrk="1" hangingPunct="1">
                <a:defRPr/>
              </a:pPr>
              <a:r>
                <a:rPr lang="ar-JO" dirty="0">
                  <a:solidFill>
                    <a:srgbClr val="FFFFFF"/>
                  </a:solidFill>
                  <a:latin typeface="Arial" charset="0"/>
                  <a:ea typeface="ＭＳ Ｐゴシック" charset="0"/>
                  <a:cs typeface="ＭＳ Ｐゴシック" charset="0"/>
                </a:rPr>
                <a:t>الكبش ؟</a:t>
              </a:r>
              <a:endParaRPr lang="en-US" dirty="0">
                <a:solidFill>
                  <a:srgbClr val="FFFFFF"/>
                </a:solidFill>
                <a:latin typeface="Arial" charset="0"/>
                <a:ea typeface="ＭＳ Ｐゴシック" charset="0"/>
                <a:cs typeface="ＭＳ Ｐゴシック" charset="0"/>
              </a:endParaRP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7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EA2DEB-2BE3-FC47-A7DE-C42A76E942DA}"/>
              </a:ext>
            </a:extLst>
          </p:cNvPr>
          <p:cNvPicPr>
            <a:picLocks noChangeAspect="1"/>
          </p:cNvPicPr>
          <p:nvPr/>
        </p:nvPicPr>
        <p:blipFill>
          <a:blip r:embed="rId4"/>
          <a:stretch>
            <a:fillRect/>
          </a:stretch>
        </p:blipFill>
        <p:spPr>
          <a:xfrm>
            <a:off x="5210175" y="18881"/>
            <a:ext cx="2578100" cy="1282700"/>
          </a:xfrm>
          <a:prstGeom prst="rect">
            <a:avLst/>
          </a:prstGeom>
        </p:spPr>
      </p:pic>
      <p:sp>
        <p:nvSpPr>
          <p:cNvPr id="226308" name="Text Box 4"/>
          <p:cNvSpPr txBox="1">
            <a:spLocks noChangeArrowheads="1"/>
          </p:cNvSpPr>
          <p:nvPr/>
        </p:nvSpPr>
        <p:spPr bwMode="auto">
          <a:xfrm>
            <a:off x="381000" y="2209800"/>
            <a:ext cx="8620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2800" b="1" dirty="0">
                <a:solidFill>
                  <a:srgbClr val="FFFFFF"/>
                </a:solidFill>
                <a:latin typeface="Arial" charset="0"/>
                <a:cs typeface="Arial" charset="0"/>
              </a:rPr>
              <a:t>الكلمة المفتاحية : السيادة</a:t>
            </a:r>
            <a:endParaRPr lang="en-US" sz="2800" b="1" dirty="0">
              <a:solidFill>
                <a:srgbClr val="FFFFFF"/>
              </a:solidFill>
              <a:latin typeface="Arial" charset="0"/>
              <a:cs typeface="Arial" charset="0"/>
            </a:endParaRPr>
          </a:p>
        </p:txBody>
      </p:sp>
      <p:sp>
        <p:nvSpPr>
          <p:cNvPr id="226309" name="Text Box 5"/>
          <p:cNvSpPr txBox="1">
            <a:spLocks noChangeArrowheads="1"/>
          </p:cNvSpPr>
          <p:nvPr/>
        </p:nvSpPr>
        <p:spPr bwMode="auto">
          <a:xfrm>
            <a:off x="228600" y="3276600"/>
            <a:ext cx="861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2800" b="1" dirty="0">
                <a:solidFill>
                  <a:srgbClr val="FFFFFF"/>
                </a:solidFill>
                <a:latin typeface="Arial" charset="0"/>
                <a:cs typeface="Arial" charset="0"/>
              </a:rPr>
              <a:t>الآية المفتاحية : 2: 20-21أ</a:t>
            </a:r>
            <a:endParaRPr lang="en-US" sz="2800" b="1" dirty="0">
              <a:solidFill>
                <a:srgbClr val="FFFFFF"/>
              </a:solidFill>
              <a:latin typeface="Arial" charset="0"/>
              <a:cs typeface="Arial" charset="0"/>
            </a:endParaRPr>
          </a:p>
        </p:txBody>
      </p:sp>
      <p:sp>
        <p:nvSpPr>
          <p:cNvPr id="226310" name="Rectangle 6"/>
          <p:cNvSpPr>
            <a:spLocks noChangeArrowheads="1"/>
          </p:cNvSpPr>
          <p:nvPr/>
        </p:nvSpPr>
        <p:spPr bwMode="auto">
          <a:xfrm>
            <a:off x="76200" y="4191000"/>
            <a:ext cx="8915400" cy="161582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pPr>
            <a:r>
              <a:rPr lang="ar-JO" sz="2800" b="1" dirty="0">
                <a:solidFill>
                  <a:srgbClr val="FFFFFF"/>
                </a:solidFill>
                <a:latin typeface="Arial" charset="0"/>
                <a:ea typeface="ＭＳ Ｐゴシック" charset="0"/>
                <a:cs typeface="Arial" charset="0"/>
              </a:rPr>
              <a:t>20 أجاب دانيال و قال ليكن اسم الله مباركاً من الأزل و إلى الأبد لأن له الحكمة و الجبروت 21 و هو يغير الأوقات و الأزمنة يعزل ملوكاً و ينصب ملوكاً</a:t>
            </a:r>
            <a:endParaRPr lang="en-US" sz="2800" b="1" dirty="0">
              <a:solidFill>
                <a:srgbClr val="FFFFFF"/>
              </a:solidFill>
              <a:latin typeface="Arial" charset="0"/>
              <a:ea typeface="ＭＳ Ｐゴシック" charset="0"/>
              <a:cs typeface="Arial" charset="0"/>
            </a:endParaRPr>
          </a:p>
          <a:p>
            <a:pPr defTabSz="914400" fontAlgn="base">
              <a:spcBef>
                <a:spcPct val="50000"/>
              </a:spcBef>
              <a:spcAft>
                <a:spcPct val="0"/>
              </a:spcAft>
            </a:pPr>
            <a:endParaRPr lang="en-US" sz="1000" b="1" dirty="0">
              <a:solidFill>
                <a:srgbClr val="FFFFFF"/>
              </a:solidFill>
              <a:latin typeface="Arial" charset="0"/>
              <a:ea typeface="ＭＳ Ｐゴシック" charset="0"/>
              <a:cs typeface="Arial" charset="0"/>
            </a:endParaRPr>
          </a:p>
        </p:txBody>
      </p:sp>
      <p:sp>
        <p:nvSpPr>
          <p:cNvPr id="460805" name="Text Box 7"/>
          <p:cNvSpPr txBox="1">
            <a:spLocks noChangeArrowheads="1"/>
          </p:cNvSpPr>
          <p:nvPr/>
        </p:nvSpPr>
        <p:spPr bwMode="auto">
          <a:xfrm>
            <a:off x="1400176" y="152400"/>
            <a:ext cx="4162424"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6000" b="1" dirty="0">
                <a:solidFill>
                  <a:srgbClr val="FFFFFF"/>
                </a:solidFill>
              </a:rPr>
              <a:t>دانيال</a:t>
            </a:r>
            <a:r>
              <a:rPr lang="en-US" sz="6000" b="1" dirty="0">
                <a:solidFill>
                  <a:srgbClr val="FFFFFF"/>
                </a:solidFill>
              </a:rPr>
              <a:t> =</a:t>
            </a:r>
            <a:endParaRPr lang="en-US" b="1" dirty="0">
              <a:solidFill>
                <a:srgbClr val="FFFFFF"/>
              </a:solidFill>
            </a:endParaRPr>
          </a:p>
        </p:txBody>
      </p:sp>
      <p:sp>
        <p:nvSpPr>
          <p:cNvPr id="460806" name="Text Box 8"/>
          <p:cNvSpPr txBox="1">
            <a:spLocks noChangeArrowheads="1"/>
          </p:cNvSpPr>
          <p:nvPr/>
        </p:nvSpPr>
        <p:spPr bwMode="auto">
          <a:xfrm>
            <a:off x="8305800" y="76200"/>
            <a:ext cx="838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b="1" dirty="0">
                <a:solidFill>
                  <a:srgbClr val="FFFFFF"/>
                </a:solidFill>
                <a:latin typeface="Arial" charset="0"/>
                <a:cs typeface="Arial" charset="0"/>
              </a:rPr>
              <a:t>533</a:t>
            </a:r>
            <a:endParaRPr lang="en-US" b="1" dirty="0">
              <a:solidFill>
                <a:srgbClr val="FFFFFF"/>
              </a:solidFill>
              <a:latin typeface="Arial" charset="0"/>
              <a:cs typeface="Arial" charset="0"/>
            </a:endParaRPr>
          </a:p>
        </p:txBody>
      </p:sp>
      <p:sp>
        <p:nvSpPr>
          <p:cNvPr id="8" name="Title 7"/>
          <p:cNvSpPr>
            <a:spLocks noGrp="1"/>
          </p:cNvSpPr>
          <p:nvPr>
            <p:ph type="title" idx="4294967295"/>
          </p:nvPr>
        </p:nvSpPr>
        <p:spPr>
          <a:xfrm>
            <a:off x="5334000" y="6324600"/>
            <a:ext cx="3810000" cy="381000"/>
          </a:xfrm>
        </p:spPr>
        <p:txBody>
          <a:bodyPr/>
          <a:lstStyle/>
          <a:p>
            <a:pPr>
              <a:defRPr/>
            </a:pPr>
            <a:r>
              <a:rPr lang="ar-JO" sz="1900" dirty="0">
                <a:effectLst/>
                <a:latin typeface="Arial" charset="0"/>
                <a:ea typeface="ＭＳ Ｐゴシック" charset="0"/>
                <a:cs typeface="Arial" charset="0"/>
              </a:rPr>
              <a:t>العنوان، الكلمة المفتاحية، الآية المفتاحية</a:t>
            </a:r>
            <a:endParaRPr lang="en-US" dirty="0">
              <a:effectLst/>
              <a:latin typeface="Arial" charset="0"/>
              <a:ea typeface="ＭＳ Ｐゴシック" charset="0"/>
              <a:cs typeface="Arial" charset="0"/>
            </a:endParaRPr>
          </a:p>
        </p:txBody>
      </p:sp>
      <p:sp>
        <p:nvSpPr>
          <p:cNvPr id="9" name="Text Box 7">
            <a:extLst>
              <a:ext uri="{FF2B5EF4-FFF2-40B4-BE49-F238E27FC236}">
                <a16:creationId xmlns:a16="http://schemas.microsoft.com/office/drawing/2014/main" id="{2854BA08-5F24-F447-9E8C-B90C0A6D61A9}"/>
              </a:ext>
            </a:extLst>
          </p:cNvPr>
          <p:cNvSpPr txBox="1">
            <a:spLocks noChangeArrowheads="1"/>
          </p:cNvSpPr>
          <p:nvPr/>
        </p:nvSpPr>
        <p:spPr bwMode="auto">
          <a:xfrm>
            <a:off x="0" y="1209675"/>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b="1" dirty="0">
                <a:solidFill>
                  <a:srgbClr val="FFFFFF"/>
                </a:solidFill>
              </a:rPr>
              <a:t>(تعني حرفياً الله هو قاضيّ)</a:t>
            </a:r>
            <a:endParaRPr lang="en-US" b="1" dirty="0">
              <a:solidFill>
                <a:srgbClr val="FFFFFF"/>
              </a:solidFill>
            </a:endParaRPr>
          </a:p>
        </p:txBody>
      </p:sp>
    </p:spTree>
    <p:extLst>
      <p:ext uri="{BB962C8B-B14F-4D97-AF65-F5344CB8AC3E}">
        <p14:creationId xmlns:p14="http://schemas.microsoft.com/office/powerpoint/2010/main" val="1535891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6308"/>
                                        </p:tgtEl>
                                        <p:attrNameLst>
                                          <p:attrName>style.visibility</p:attrName>
                                        </p:attrNameLst>
                                      </p:cBhvr>
                                      <p:to>
                                        <p:strVal val="visible"/>
                                      </p:to>
                                    </p:set>
                                    <p:animEffect transition="in" filter="dissolve">
                                      <p:cBhvr>
                                        <p:cTn id="7" dur="500"/>
                                        <p:tgtEl>
                                          <p:spTgt spid="226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6309"/>
                                        </p:tgtEl>
                                        <p:attrNameLst>
                                          <p:attrName>style.visibility</p:attrName>
                                        </p:attrNameLst>
                                      </p:cBhvr>
                                      <p:to>
                                        <p:strVal val="visible"/>
                                      </p:to>
                                    </p:set>
                                    <p:animEffect transition="in" filter="dissolve">
                                      <p:cBhvr>
                                        <p:cTn id="12" dur="500"/>
                                        <p:tgtEl>
                                          <p:spTgt spid="226309"/>
                                        </p:tgtEl>
                                      </p:cBhvr>
                                    </p:animEffect>
                                  </p:childTnLst>
                                </p:cTn>
                              </p:par>
                              <p:par>
                                <p:cTn id="13" presetID="15" presetClass="entr" presetSubtype="0" fill="hold" grpId="0" nodeType="withEffect">
                                  <p:stCondLst>
                                    <p:cond delay="0"/>
                                  </p:stCondLst>
                                  <p:childTnLst>
                                    <p:set>
                                      <p:cBhvr>
                                        <p:cTn id="14" dur="1" fill="hold">
                                          <p:stCondLst>
                                            <p:cond delay="0"/>
                                          </p:stCondLst>
                                        </p:cTn>
                                        <p:tgtEl>
                                          <p:spTgt spid="226310"/>
                                        </p:tgtEl>
                                        <p:attrNameLst>
                                          <p:attrName>style.visibility</p:attrName>
                                        </p:attrNameLst>
                                      </p:cBhvr>
                                      <p:to>
                                        <p:strVal val="visible"/>
                                      </p:to>
                                    </p:set>
                                    <p:anim calcmode="lin" valueType="num">
                                      <p:cBhvr>
                                        <p:cTn id="15" dur="1000" fill="hold"/>
                                        <p:tgtEl>
                                          <p:spTgt spid="226310"/>
                                        </p:tgtEl>
                                        <p:attrNameLst>
                                          <p:attrName>ppt_w</p:attrName>
                                        </p:attrNameLst>
                                      </p:cBhvr>
                                      <p:tavLst>
                                        <p:tav tm="0">
                                          <p:val>
                                            <p:fltVal val="0"/>
                                          </p:val>
                                        </p:tav>
                                        <p:tav tm="100000">
                                          <p:val>
                                            <p:strVal val="#ppt_w"/>
                                          </p:val>
                                        </p:tav>
                                      </p:tavLst>
                                    </p:anim>
                                    <p:anim calcmode="lin" valueType="num">
                                      <p:cBhvr>
                                        <p:cTn id="16" dur="1000" fill="hold"/>
                                        <p:tgtEl>
                                          <p:spTgt spid="226310"/>
                                        </p:tgtEl>
                                        <p:attrNameLst>
                                          <p:attrName>ppt_h</p:attrName>
                                        </p:attrNameLst>
                                      </p:cBhvr>
                                      <p:tavLst>
                                        <p:tav tm="0">
                                          <p:val>
                                            <p:fltVal val="0"/>
                                          </p:val>
                                        </p:tav>
                                        <p:tav tm="100000">
                                          <p:val>
                                            <p:strVal val="#ppt_h"/>
                                          </p:val>
                                        </p:tav>
                                      </p:tavLst>
                                    </p:anim>
                                    <p:anim calcmode="lin" valueType="num">
                                      <p:cBhvr>
                                        <p:cTn id="17" dur="1000" fill="hold"/>
                                        <p:tgtEl>
                                          <p:spTgt spid="2263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63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8" grpId="0" autoUpdateAnimBg="0"/>
      <p:bldP spid="226309" grpId="0" autoUpdateAnimBg="0"/>
      <p:bldP spid="22631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80512" cy="6885384"/>
          </a:xfrm>
          <a:prstGeom prst="rect">
            <a:avLst/>
          </a:prstGeom>
        </p:spPr>
      </p:pic>
      <p:sp>
        <p:nvSpPr>
          <p:cNvPr id="316419" name="Rectangle 2"/>
          <p:cNvSpPr>
            <a:spLocks noGrp="1" noChangeArrowheads="1"/>
          </p:cNvSpPr>
          <p:nvPr>
            <p:ph type="title"/>
          </p:nvPr>
        </p:nvSpPr>
        <p:spPr>
          <a:xfrm>
            <a:off x="0" y="0"/>
            <a:ext cx="7884368" cy="1143000"/>
          </a:xfrm>
        </p:spPr>
        <p:txBody>
          <a:bodyPr/>
          <a:lstStyle/>
          <a:p>
            <a:pPr algn="l" eaLnBrk="1" hangingPunct="1">
              <a:defRPr/>
            </a:pPr>
            <a:r>
              <a:rPr lang="ar-JO" sz="4000" b="1" dirty="0">
                <a:latin typeface="Arial" charset="0"/>
                <a:ea typeface="ＭＳ Ｐゴシック" charset="0"/>
                <a:cs typeface="ＭＳ Ｐゴシック" charset="0"/>
              </a:rPr>
              <a:t>التيس الذي لم يلمس الأرض (دا 8: 5) ؟</a:t>
            </a:r>
            <a:endParaRPr lang="en-US" sz="4000" b="1" dirty="0">
              <a:latin typeface="Arial" charset="0"/>
              <a:ea typeface="ＭＳ Ｐゴシック" charset="0"/>
              <a:cs typeface="ＭＳ Ｐゴシック" charset="0"/>
            </a:endParaRP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557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560867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2"/>
          <p:cNvSpPr>
            <a:spLocks noGrp="1" noChangeArrowheads="1"/>
          </p:cNvSpPr>
          <p:nvPr>
            <p:ph type="title"/>
          </p:nvPr>
        </p:nvSpPr>
        <p:spPr>
          <a:xfrm>
            <a:off x="0" y="0"/>
            <a:ext cx="8915400" cy="1143000"/>
          </a:xfrm>
        </p:spPr>
        <p:txBody>
          <a:bodyPr/>
          <a:lstStyle/>
          <a:p>
            <a:pPr algn="l" eaLnBrk="1" hangingPunct="1">
              <a:defRPr/>
            </a:pPr>
            <a:r>
              <a:rPr lang="ar-JO" sz="4000" b="1" dirty="0">
                <a:latin typeface="Arial" charset="0"/>
                <a:ea typeface="ＭＳ Ｐゴシック" charset="0"/>
                <a:cs typeface="ＭＳ Ｐゴシック" charset="0"/>
              </a:rPr>
              <a:t>التيس يهزم الكبش (دا 8: 7)</a:t>
            </a:r>
            <a:endParaRPr lang="en-US" sz="4000" b="1" dirty="0">
              <a:latin typeface="Arial" charset="0"/>
              <a:ea typeface="ＭＳ Ｐゴシック" charset="0"/>
              <a:cs typeface="ＭＳ Ｐゴシック" charset="0"/>
            </a:endParaRP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557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2335791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Grp="1" noChangeArrowheads="1"/>
          </p:cNvSpPr>
          <p:nvPr>
            <p:ph type="title"/>
          </p:nvPr>
        </p:nvSpPr>
        <p:spPr>
          <a:xfrm>
            <a:off x="5486400" y="0"/>
            <a:ext cx="3657600" cy="3276600"/>
          </a:xfrm>
        </p:spPr>
        <p:txBody>
          <a:bodyPr/>
          <a:lstStyle/>
          <a:p>
            <a:pPr eaLnBrk="1" hangingPunct="1"/>
            <a:r>
              <a:rPr lang="ar-JO" dirty="0">
                <a:latin typeface="Arial" charset="0"/>
                <a:ea typeface="ＭＳ Ｐゴシック" charset="0"/>
                <a:cs typeface="Arial" charset="0"/>
              </a:rPr>
              <a:t>وضع الإسكندر العناوين الرئيسية</a:t>
            </a:r>
            <a:endParaRPr lang="en-US" dirty="0">
              <a:latin typeface="Arial" charset="0"/>
              <a:ea typeface="ＭＳ Ｐゴシック" charset="0"/>
              <a:cs typeface="Arial" charset="0"/>
            </a:endParaRPr>
          </a:p>
        </p:txBody>
      </p:sp>
      <p:pic>
        <p:nvPicPr>
          <p:cNvPr id="713730" name="Picture 3"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849813" cy="6858000"/>
          </a:xfrm>
          <a:noFill/>
          <a:extLst>
            <a:ext uri="{909E8E84-426E-40dd-AFC4-6F175D3DCCD1}">
              <a14:hiddenFill xmlns="" xmlns:a14="http://schemas.microsoft.com/office/drawing/2010/main">
                <a:solidFill>
                  <a:srgbClr val="FFFFFF"/>
                </a:solidFill>
              </a14:hiddenFill>
            </a:ext>
          </a:extLst>
        </p:spPr>
      </p:pic>
      <p:sp>
        <p:nvSpPr>
          <p:cNvPr id="71373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539</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205529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noFill/>
          <a:extLst>
            <a:ext uri="{909E8E84-426E-40dd-AFC4-6F175D3DCCD1}">
              <a14:hiddenFill xmlns="" xmlns:a14="http://schemas.microsoft.com/office/drawing/2010/main">
                <a:solidFill>
                  <a:srgbClr val="FFFFFF"/>
                </a:solidFill>
              </a14:hiddenFill>
            </a:ext>
          </a:extLst>
        </p:spPr>
      </p:pic>
      <p:sp>
        <p:nvSpPr>
          <p:cNvPr id="715778" name="Rectangle 2"/>
          <p:cNvSpPr>
            <a:spLocks noGrp="1" noChangeArrowheads="1"/>
          </p:cNvSpPr>
          <p:nvPr>
            <p:ph type="title"/>
          </p:nvPr>
        </p:nvSpPr>
        <p:spPr>
          <a:xfrm>
            <a:off x="1143000" y="0"/>
            <a:ext cx="7772400" cy="1143000"/>
          </a:xfrm>
        </p:spPr>
        <p:txBody>
          <a:bodyPr/>
          <a:lstStyle/>
          <a:p>
            <a:pPr algn="ctr" eaLnBrk="1" hangingPunct="1"/>
            <a:r>
              <a:rPr lang="ar-JO" dirty="0">
                <a:latin typeface="Arial" charset="0"/>
                <a:ea typeface="ＭＳ Ｐゴシック" charset="0"/>
                <a:cs typeface="ＭＳ Ｐゴシック" charset="0"/>
              </a:rPr>
              <a:t>الكبش و التيس (دانيال 8)</a:t>
            </a:r>
            <a:endParaRPr lang="en-US" dirty="0">
              <a:latin typeface="Arial" charset="0"/>
              <a:ea typeface="ＭＳ Ｐゴシック" charset="0"/>
              <a:cs typeface="ＭＳ Ｐゴシック" charset="0"/>
            </a:endParaRPr>
          </a:p>
        </p:txBody>
      </p:sp>
      <p:sp>
        <p:nvSpPr>
          <p:cNvPr id="715779"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09800"/>
            <a:ext cx="3352800" cy="246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3886200"/>
            <a:ext cx="28448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700" y="2971800"/>
            <a:ext cx="29083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2819400" y="1905000"/>
            <a:ext cx="3657600" cy="80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578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557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018484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algn="ctr" eaLnBrk="1" hangingPunct="1"/>
            <a:r>
              <a:rPr lang="ar-JO" dirty="0">
                <a:latin typeface="Arial" charset="0"/>
                <a:ea typeface="ＭＳ Ｐゴシック" charset="0"/>
                <a:cs typeface="ＭＳ Ｐゴシック" charset="0"/>
              </a:rPr>
              <a:t>غزوات الإسكندر</a:t>
            </a:r>
            <a:endParaRPr lang="en-US" dirty="0">
              <a:latin typeface="Arial" charset="0"/>
              <a:ea typeface="ＭＳ Ｐゴシック" charset="0"/>
              <a:cs typeface="ＭＳ Ｐゴシック"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557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573905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20000"/>
              </a:spcBef>
              <a:spcAft>
                <a:spcPct val="0"/>
              </a:spcAft>
              <a:buClr>
                <a:srgbClr val="00FFFF"/>
              </a:buClr>
              <a:buSzPct val="75000"/>
              <a:buFont typeface="Wingdings" charset="0"/>
              <a:buNone/>
              <a:defRPr/>
            </a:pPr>
            <a:r>
              <a:rPr lang="ar-JO" sz="3200" b="1" dirty="0">
                <a:solidFill>
                  <a:srgbClr val="FFFFFF"/>
                </a:solidFill>
                <a:effectLst>
                  <a:glow rad="228600">
                    <a:srgbClr val="000000"/>
                  </a:glow>
                </a:effectLst>
                <a:latin typeface="Arial"/>
                <a:cs typeface="Arial"/>
              </a:rPr>
              <a:t>بسبب الكبرياء</a:t>
            </a:r>
            <a:endParaRPr lang="en-US" sz="3200" b="1" dirty="0">
              <a:solidFill>
                <a:srgbClr val="FFFFFF"/>
              </a:solidFill>
              <a:effectLst>
                <a:glow rad="228600">
                  <a:srgbClr val="000000"/>
                </a:glow>
              </a:effectLst>
              <a:latin typeface="Arial"/>
              <a:cs typeface="Arial"/>
            </a:endParaRPr>
          </a:p>
          <a:p>
            <a:pPr algn="r" defTabSz="914400" rtl="1" eaLnBrk="1" fontAlgn="base" hangingPunct="1">
              <a:spcBef>
                <a:spcPct val="20000"/>
              </a:spcBef>
              <a:spcAft>
                <a:spcPct val="0"/>
              </a:spcAft>
              <a:buClr>
                <a:srgbClr val="00FFFF"/>
              </a:buClr>
              <a:buSzPct val="75000"/>
              <a:buFont typeface="Wingdings" charset="0"/>
              <a:buChar char="n"/>
              <a:defRPr/>
            </a:pPr>
            <a:r>
              <a:rPr lang="ar-JO" sz="3200" b="1" dirty="0">
                <a:solidFill>
                  <a:srgbClr val="FFFFFF"/>
                </a:solidFill>
                <a:effectLst>
                  <a:glow rad="228600">
                    <a:srgbClr val="000000"/>
                  </a:glow>
                </a:effectLst>
                <a:latin typeface="Arial"/>
                <a:cs typeface="Arial"/>
              </a:rPr>
              <a:t>الرغبة بالعبادة</a:t>
            </a:r>
          </a:p>
          <a:p>
            <a:pPr algn="r" defTabSz="914400" rtl="1" eaLnBrk="1" fontAlgn="base" hangingPunct="1">
              <a:spcBef>
                <a:spcPct val="20000"/>
              </a:spcBef>
              <a:spcAft>
                <a:spcPct val="0"/>
              </a:spcAft>
              <a:buClr>
                <a:srgbClr val="00FFFF"/>
              </a:buClr>
              <a:buSzPct val="75000"/>
              <a:buFont typeface="Wingdings" charset="0"/>
              <a:buChar char="n"/>
              <a:defRPr/>
            </a:pPr>
            <a:r>
              <a:rPr lang="ar-JO" sz="3200" b="1" dirty="0">
                <a:solidFill>
                  <a:srgbClr val="FFFFFF"/>
                </a:solidFill>
                <a:effectLst>
                  <a:glow rad="228600">
                    <a:srgbClr val="000000"/>
                  </a:glow>
                </a:effectLst>
                <a:latin typeface="Arial"/>
                <a:cs typeface="Arial"/>
              </a:rPr>
              <a:t>الخمر</a:t>
            </a:r>
          </a:p>
          <a:p>
            <a:pPr algn="r" defTabSz="914400" rtl="1" eaLnBrk="1" fontAlgn="base" hangingPunct="1">
              <a:spcBef>
                <a:spcPct val="20000"/>
              </a:spcBef>
              <a:spcAft>
                <a:spcPct val="0"/>
              </a:spcAft>
              <a:buClr>
                <a:srgbClr val="00FFFF"/>
              </a:buClr>
              <a:buSzPct val="75000"/>
              <a:buFont typeface="Wingdings" charset="0"/>
              <a:buChar char="n"/>
              <a:defRPr/>
            </a:pPr>
            <a:r>
              <a:rPr lang="ar-JO" sz="3200" b="1" dirty="0">
                <a:solidFill>
                  <a:srgbClr val="FFFFFF"/>
                </a:solidFill>
                <a:effectLst>
                  <a:glow rad="228600">
                    <a:srgbClr val="000000"/>
                  </a:glow>
                </a:effectLst>
                <a:latin typeface="Arial"/>
                <a:cs typeface="Arial"/>
              </a:rPr>
              <a:t>النساء</a:t>
            </a:r>
            <a:endParaRPr lang="en-US" sz="3200" b="1" dirty="0">
              <a:solidFill>
                <a:srgbClr val="FFFFFF"/>
              </a:solidFill>
              <a:effectLst>
                <a:glow rad="228600">
                  <a:srgbClr val="000000"/>
                </a:glow>
              </a:effectLst>
              <a:latin typeface="Arial"/>
              <a:cs typeface="Arial"/>
            </a:endParaRPr>
          </a:p>
          <a:p>
            <a:pPr algn="r" defTabSz="914400" rtl="1" eaLnBrk="1" fontAlgn="base" hangingPunct="1">
              <a:spcBef>
                <a:spcPct val="20000"/>
              </a:spcBef>
              <a:spcAft>
                <a:spcPct val="0"/>
              </a:spcAft>
              <a:buClr>
                <a:srgbClr val="00FFFF"/>
              </a:buClr>
              <a:buSzPct val="75000"/>
              <a:buFont typeface="Wingdings" charset="0"/>
              <a:buChar char="n"/>
              <a:defRPr/>
            </a:pPr>
            <a:r>
              <a:rPr lang="ar-JO" sz="3200" b="1" dirty="0">
                <a:solidFill>
                  <a:srgbClr val="FFFFFF"/>
                </a:solidFill>
                <a:effectLst>
                  <a:glow rad="228600">
                    <a:srgbClr val="000000"/>
                  </a:glow>
                </a:effectLst>
                <a:latin typeface="Arial"/>
                <a:cs typeface="Arial"/>
              </a:rPr>
              <a:t>الأغاني</a:t>
            </a:r>
            <a:endParaRPr lang="en-US" sz="3200" b="1" dirty="0">
              <a:solidFill>
                <a:srgbClr val="FFFFFF"/>
              </a:solidFill>
              <a:effectLst>
                <a:glow rad="228600">
                  <a:srgbClr val="000000"/>
                </a:glow>
              </a:effectLst>
              <a:latin typeface="Arial"/>
              <a:cs typeface="Arial"/>
            </a:endParaRPr>
          </a:p>
          <a:p>
            <a:pPr defTabSz="914400" eaLnBrk="1" fontAlgn="base" hangingPunct="1">
              <a:spcBef>
                <a:spcPct val="20000"/>
              </a:spcBef>
              <a:spcAft>
                <a:spcPct val="0"/>
              </a:spcAft>
              <a:buClr>
                <a:srgbClr val="00FFFF"/>
              </a:buClr>
              <a:buSzPct val="75000"/>
              <a:defRPr/>
            </a:pPr>
            <a:endParaRPr lang="en-US" sz="3200" b="1" dirty="0">
              <a:solidFill>
                <a:srgbClr val="FFFFFF"/>
              </a:solidFill>
              <a:effectLst>
                <a:glow rad="228600">
                  <a:srgbClr val="000000"/>
                </a:glow>
              </a:effectLst>
              <a:latin typeface="Arial"/>
              <a:cs typeface="Arial"/>
            </a:endParaRP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algn="ctr" eaLnBrk="1" hangingPunct="1">
              <a:defRPr/>
            </a:pPr>
            <a:r>
              <a:rPr lang="ar-JO" b="1" dirty="0">
                <a:solidFill>
                  <a:srgbClr val="FFFFFF"/>
                </a:solidFill>
                <a:latin typeface="Arial"/>
                <a:ea typeface="+mj-ea"/>
                <a:cs typeface="Arial"/>
              </a:rPr>
              <a:t>سقوطه</a:t>
            </a:r>
            <a:endParaRPr lang="en-US" b="1" dirty="0">
              <a:solidFill>
                <a:srgbClr val="FFFFFF"/>
              </a:solidFill>
              <a:latin typeface="Arial"/>
              <a:ea typeface="+mj-ea"/>
              <a:cs typeface="Arial"/>
            </a:endParaRPr>
          </a:p>
        </p:txBody>
      </p:sp>
    </p:spTree>
    <p:extLst>
      <p:ext uri="{BB962C8B-B14F-4D97-AF65-F5344CB8AC3E}">
        <p14:creationId xmlns:p14="http://schemas.microsoft.com/office/powerpoint/2010/main" val="116735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algn="ctr" eaLnBrk="1" hangingPunct="1"/>
            <a:r>
              <a:rPr lang="ar-JO" dirty="0">
                <a:latin typeface="Arial" charset="0"/>
                <a:ea typeface="ＭＳ Ｐゴシック" charset="0"/>
                <a:cs typeface="ＭＳ Ｐゴシック" charset="0"/>
              </a:rPr>
              <a:t>بعد الإسكندر</a:t>
            </a:r>
            <a:endParaRPr lang="en-US" dirty="0">
              <a:latin typeface="Arial" charset="0"/>
              <a:ea typeface="ＭＳ Ｐゴシック" charset="0"/>
              <a:cs typeface="ＭＳ Ｐゴシック" charset="0"/>
            </a:endParaRP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75084"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sz="3200" b="1" dirty="0">
                <a:solidFill>
                  <a:srgbClr val="104C1C"/>
                </a:solidFill>
                <a:latin typeface="Arial Black" charset="0"/>
              </a:rPr>
              <a:t>السلوقيين</a:t>
            </a:r>
            <a:endParaRPr lang="en-US" sz="3200" b="1" dirty="0">
              <a:solidFill>
                <a:srgbClr val="104C1C"/>
              </a:solidFill>
              <a:latin typeface="Arial Black" charset="0"/>
            </a:endParaRPr>
          </a:p>
        </p:txBody>
      </p:sp>
      <p:sp>
        <p:nvSpPr>
          <p:cNvPr id="83982" name="Text Box 14"/>
          <p:cNvSpPr txBox="1">
            <a:spLocks noChangeArrowheads="1"/>
          </p:cNvSpPr>
          <p:nvPr/>
        </p:nvSpPr>
        <p:spPr bwMode="auto">
          <a:xfrm>
            <a:off x="1066800" y="3886200"/>
            <a:ext cx="1229824"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sz="3200" b="1" dirty="0">
                <a:solidFill>
                  <a:srgbClr val="4C1322"/>
                </a:solidFill>
                <a:latin typeface="Arial Black" charset="0"/>
              </a:rPr>
              <a:t>البطالمة</a:t>
            </a:r>
            <a:endParaRPr lang="en-US" sz="3200" b="1" dirty="0">
              <a:solidFill>
                <a:srgbClr val="4C1322"/>
              </a:solidFill>
              <a:latin typeface="Arial Black" charset="0"/>
            </a:endParaRPr>
          </a:p>
        </p:txBody>
      </p:sp>
      <p:sp>
        <p:nvSpPr>
          <p:cNvPr id="83983" name="Text Box 15"/>
          <p:cNvSpPr txBox="1">
            <a:spLocks noChangeArrowheads="1"/>
          </p:cNvSpPr>
          <p:nvPr/>
        </p:nvSpPr>
        <p:spPr bwMode="auto">
          <a:xfrm>
            <a:off x="304800" y="1524000"/>
            <a:ext cx="1205779"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sz="3200" b="1" dirty="0">
                <a:solidFill>
                  <a:srgbClr val="BA1236"/>
                </a:solidFill>
                <a:latin typeface="Arial Black" charset="0"/>
              </a:rPr>
              <a:t>كاساندر</a:t>
            </a:r>
            <a:endParaRPr lang="en-US" sz="3200" b="1" dirty="0">
              <a:solidFill>
                <a:srgbClr val="BA1236"/>
              </a:solidFill>
              <a:latin typeface="Arial Black" charset="0"/>
            </a:endParaRPr>
          </a:p>
        </p:txBody>
      </p:sp>
      <p:sp>
        <p:nvSpPr>
          <p:cNvPr id="83984" name="Text Box 16"/>
          <p:cNvSpPr txBox="1">
            <a:spLocks noChangeArrowheads="1"/>
          </p:cNvSpPr>
          <p:nvPr/>
        </p:nvSpPr>
        <p:spPr bwMode="auto">
          <a:xfrm>
            <a:off x="990600" y="2362200"/>
            <a:ext cx="1723549"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sz="3200" b="1" dirty="0">
                <a:solidFill>
                  <a:srgbClr val="000000"/>
                </a:solidFill>
                <a:latin typeface="Arial Black" charset="0"/>
              </a:rPr>
              <a:t>ليسيماكوس</a:t>
            </a:r>
            <a:endParaRPr lang="en-US" sz="3200" b="1" dirty="0">
              <a:solidFill>
                <a:srgbClr val="104C1C"/>
              </a:solidFill>
              <a:latin typeface="Arial Black"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2000" b="1" dirty="0">
                <a:solidFill>
                  <a:srgbClr val="FFFFFF"/>
                </a:solidFill>
                <a:latin typeface="ariel" charset="0"/>
              </a:rPr>
              <a:t>و التيس العافي ملك اليونان و القرن العظيم الذي بين عينيه هو الملك الأول و إذ انكسر و قام أربعة عوضاً عنه فستقوم أربع ممالك من الأمة و لكن ليس في قوته</a:t>
            </a:r>
          </a:p>
          <a:p>
            <a:pPr defTabSz="914400" eaLnBrk="1" fontAlgn="base" hangingPunct="1">
              <a:spcBef>
                <a:spcPct val="0"/>
              </a:spcBef>
              <a:spcAft>
                <a:spcPct val="0"/>
              </a:spcAft>
            </a:pPr>
            <a:r>
              <a:rPr lang="ar-JO" sz="2000" b="1" dirty="0">
                <a:solidFill>
                  <a:srgbClr val="FFFFFF"/>
                </a:solidFill>
                <a:latin typeface="ariel" charset="0"/>
              </a:rPr>
              <a:t>(دانيال 8: 21-22)</a:t>
            </a:r>
          </a:p>
          <a:p>
            <a:pPr defTabSz="914400" eaLnBrk="1" fontAlgn="base" hangingPunct="1">
              <a:spcBef>
                <a:spcPct val="0"/>
              </a:spcBef>
              <a:spcAft>
                <a:spcPct val="0"/>
              </a:spcAft>
            </a:pPr>
            <a:r>
              <a:rPr lang="en-US" sz="2000" b="1" dirty="0">
                <a:solidFill>
                  <a:srgbClr val="FFFFFF"/>
                </a:solidFill>
                <a:latin typeface="ariel" charset="0"/>
              </a:rPr>
              <a:t> </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557</a:t>
            </a:r>
            <a:endParaRPr lang="en-US" b="1" dirty="0">
              <a:solidFill>
                <a:srgbClr val="FFFFFF"/>
              </a:solidFill>
              <a:latin typeface="Arial" charset="0"/>
              <a:cs typeface="Arial" charset="0"/>
            </a:endParaRP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3200" b="1" dirty="0">
                <a:solidFill>
                  <a:srgbClr val="FFFFFF"/>
                </a:solidFill>
                <a:latin typeface="Arial Black" charset="0"/>
              </a:rPr>
              <a:t>الإمبراطورية اليونانية</a:t>
            </a:r>
            <a:endParaRPr lang="en-US" sz="3200" b="1" dirty="0">
              <a:solidFill>
                <a:srgbClr val="FFFFFF"/>
              </a:solidFill>
              <a:latin typeface="Arial Black" charset="0"/>
            </a:endParaRPr>
          </a:p>
        </p:txBody>
      </p:sp>
    </p:spTree>
    <p:extLst>
      <p:ext uri="{BB962C8B-B14F-4D97-AF65-F5344CB8AC3E}">
        <p14:creationId xmlns:p14="http://schemas.microsoft.com/office/powerpoint/2010/main" val="425567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utoUpdateAnimBg="0"/>
      <p:bldP spid="83982" grpId="0" autoUpdateAnimBg="0"/>
      <p:bldP spid="83983" grpId="0" autoUpdateAnimBg="0"/>
      <p:bldP spid="83984" grpId="0" autoUpdateAnimBg="0"/>
      <p:bldP spid="83985" grpId="0" animBg="1" autoUpdateAnimBg="0"/>
      <p:bldP spid="8398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دانيال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6121972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charset="0"/>
                <a:cs typeface="Arial"/>
              </a:rPr>
              <a:t>دانيال</a:t>
            </a:r>
            <a:endParaRPr lang="en-US" sz="4000" b="1" dirty="0">
              <a:solidFill>
                <a:srgbClr val="FFFFFF"/>
              </a:solidFill>
              <a:latin typeface="Arial"/>
              <a:ea typeface="ＭＳ Ｐゴシック" charset="0"/>
              <a:cs typeface="Arial"/>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605-536 ق.م</a:t>
            </a:r>
            <a:endParaRPr lang="en-US" sz="3200" b="1" dirty="0">
              <a:solidFill>
                <a:srgbClr val="FFFFFF"/>
              </a:solidFill>
              <a:latin typeface="Arial"/>
              <a:ea typeface="ＭＳ Ｐゴシック" charset="0"/>
              <a:cs typeface="Arial"/>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a:ea typeface="ＭＳ Ｐゴシック" charset="0"/>
                <a:cs typeface="Arial"/>
              </a:rPr>
              <a:t>1 شخصي</a:t>
            </a:r>
            <a:endParaRPr lang="en-US" sz="3200" b="1" dirty="0">
              <a:solidFill>
                <a:srgbClr val="FFFFFF"/>
              </a:solidFill>
              <a:latin typeface="Arial"/>
              <a:ea typeface="ＭＳ Ｐゴシック" charset="0"/>
              <a:cs typeface="Arial"/>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latin typeface="Arial"/>
                <a:cs typeface="Arial"/>
              </a:rPr>
              <a:t>نبوي 2-12</a:t>
            </a:r>
            <a:endParaRPr lang="en-US" sz="3600" b="1" dirty="0">
              <a:solidFill>
                <a:srgbClr val="808080"/>
              </a:solidFill>
              <a:latin typeface="Arial"/>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الأمم 2-7</a:t>
            </a:r>
            <a:endParaRPr lang="en-US" sz="3200" b="1" dirty="0">
              <a:solidFill>
                <a:srgbClr val="FFFFFF"/>
              </a:solidFill>
              <a:latin typeface="Arial"/>
              <a:ea typeface="ＭＳ Ｐゴシック" charset="0"/>
              <a:cs typeface="Arial"/>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آرامي</a:t>
            </a:r>
            <a:endParaRPr lang="en-US" sz="2800" b="1" i="1" dirty="0">
              <a:solidFill>
                <a:srgbClr val="FFFFFF"/>
              </a:solidFill>
              <a:latin typeface="Arial"/>
              <a:ea typeface="ＭＳ Ｐゴシック" charset="0"/>
              <a:cs typeface="Arial"/>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i="1" dirty="0">
                <a:solidFill>
                  <a:srgbClr val="FFFFFF"/>
                </a:solidFill>
                <a:latin typeface="Arial"/>
                <a:ea typeface="ＭＳ Ｐゴシック" charset="0"/>
                <a:cs typeface="Arial"/>
              </a:rPr>
              <a:t>عبري</a:t>
            </a:r>
            <a:endParaRPr lang="en-US" sz="2800" b="1" i="1" dirty="0">
              <a:solidFill>
                <a:srgbClr val="FFFFFF"/>
              </a:solidFill>
              <a:latin typeface="Arial"/>
              <a:ea typeface="ＭＳ Ｐゴシック" charset="0"/>
              <a:cs typeface="Arial"/>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تفسير</a:t>
            </a:r>
            <a:endParaRPr lang="en-US" sz="3200" b="1" dirty="0">
              <a:solidFill>
                <a:srgbClr val="FFFFFF"/>
              </a:solidFill>
              <a:latin typeface="Arial"/>
              <a:ea typeface="ＭＳ Ｐゴシック" charset="0"/>
              <a:cs typeface="Arial"/>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0" name="Text Box 16"/>
          <p:cNvSpPr txBox="1">
            <a:spLocks noChangeArrowheads="1"/>
          </p:cNvSpPr>
          <p:nvPr/>
        </p:nvSpPr>
        <p:spPr bwMode="auto">
          <a:xfrm rot="-4468975">
            <a:off x="905536" y="3754661"/>
            <a:ext cx="2209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2 التمثال</a:t>
            </a:r>
            <a:endParaRPr lang="en-US" sz="2800" b="1" dirty="0">
              <a:solidFill>
                <a:srgbClr val="FFFFFF"/>
              </a:solidFill>
              <a:latin typeface="Arial"/>
              <a:ea typeface="ＭＳ Ｐゴシック" charset="0"/>
              <a:cs typeface="Arial"/>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9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436610" y="3814519"/>
            <a:ext cx="190925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3 الصنم</a:t>
            </a:r>
            <a:endParaRPr lang="en-US" sz="2800" b="1" dirty="0">
              <a:solidFill>
                <a:srgbClr val="FFFFFF"/>
              </a:solidFill>
              <a:latin typeface="Arial"/>
              <a:ea typeface="ＭＳ Ｐゴシック" charset="0"/>
              <a:cs typeface="Arial"/>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2800" b="1" dirty="0">
                <a:solidFill>
                  <a:srgbClr val="FFFFFF"/>
                </a:solidFill>
                <a:latin typeface="Arial"/>
                <a:cs typeface="Arial"/>
              </a:rPr>
              <a:t>يحكم الله العالم</a:t>
            </a:r>
            <a:endParaRPr lang="en-US" sz="3600" b="1" dirty="0">
              <a:solidFill>
                <a:srgbClr val="808080"/>
              </a:solidFill>
              <a:latin typeface="Arial"/>
              <a:cs typeface="Arial"/>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4 الشجرة</a:t>
            </a:r>
            <a:endParaRPr lang="en-US" sz="2800" b="1" dirty="0">
              <a:solidFill>
                <a:srgbClr val="FFFFFF"/>
              </a:solidFill>
              <a:latin typeface="Arial"/>
              <a:ea typeface="ＭＳ Ｐゴシック" charset="0"/>
              <a:cs typeface="Arial"/>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3200" b="1" dirty="0">
                <a:solidFill>
                  <a:srgbClr val="FFFFFF"/>
                </a:solidFill>
                <a:latin typeface="Arial"/>
                <a:ea typeface="ＭＳ Ｐゴシック" charset="0"/>
                <a:cs typeface="Arial"/>
              </a:rPr>
              <a:t>دينونة</a:t>
            </a:r>
            <a:endParaRPr lang="en-US" sz="3200" b="1" dirty="0">
              <a:solidFill>
                <a:srgbClr val="FFFFFF"/>
              </a:solidFill>
              <a:latin typeface="Arial"/>
              <a:ea typeface="ＭＳ Ｐゴシック" charset="0"/>
              <a:cs typeface="Arial"/>
            </a:endParaRPr>
          </a:p>
        </p:txBody>
      </p:sp>
      <p:sp>
        <p:nvSpPr>
          <p:cNvPr id="43" name="Text Box 16"/>
          <p:cNvSpPr txBox="1">
            <a:spLocks noChangeArrowheads="1"/>
          </p:cNvSpPr>
          <p:nvPr/>
        </p:nvSpPr>
        <p:spPr bwMode="auto">
          <a:xfrm rot="-4468975">
            <a:off x="2736697" y="4067367"/>
            <a:ext cx="141013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5 اليد</a:t>
            </a:r>
            <a:endParaRPr lang="en-US" sz="2800" b="1" dirty="0">
              <a:solidFill>
                <a:srgbClr val="FFFFFF"/>
              </a:solidFill>
              <a:latin typeface="Arial"/>
              <a:ea typeface="ＭＳ Ｐゴシック" charset="0"/>
              <a:cs typeface="Arial"/>
            </a:endParaRPr>
          </a:p>
        </p:txBody>
      </p:sp>
      <p:sp>
        <p:nvSpPr>
          <p:cNvPr id="45" name="Text Box 16"/>
          <p:cNvSpPr txBox="1">
            <a:spLocks noChangeArrowheads="1"/>
          </p:cNvSpPr>
          <p:nvPr/>
        </p:nvSpPr>
        <p:spPr bwMode="auto">
          <a:xfrm rot="-4468975">
            <a:off x="3346388" y="4014773"/>
            <a:ext cx="153043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6 الأسود</a:t>
            </a:r>
            <a:endParaRPr lang="en-US" sz="2800" b="1" dirty="0">
              <a:solidFill>
                <a:srgbClr val="FFFFFF"/>
              </a:solidFill>
              <a:latin typeface="Arial"/>
              <a:ea typeface="ＭＳ Ｐゴシック" charset="0"/>
              <a:cs typeface="Arial"/>
            </a:endParaRPr>
          </a:p>
        </p:txBody>
      </p:sp>
      <p:sp>
        <p:nvSpPr>
          <p:cNvPr id="41" name="Text Box 11"/>
          <p:cNvSpPr txBox="1">
            <a:spLocks noChangeArrowheads="1"/>
          </p:cNvSpPr>
          <p:nvPr/>
        </p:nvSpPr>
        <p:spPr bwMode="auto">
          <a:xfrm>
            <a:off x="5616574" y="1720850"/>
            <a:ext cx="261302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إسرائيل 8-12</a:t>
            </a:r>
            <a:endParaRPr lang="en-US" sz="3200" b="1" dirty="0">
              <a:solidFill>
                <a:srgbClr val="FFFFFF"/>
              </a:solidFill>
              <a:latin typeface="Arial"/>
              <a:ea typeface="ＭＳ Ｐゴシック" charset="0"/>
              <a:cs typeface="Arial"/>
            </a:endParaRPr>
          </a:p>
        </p:txBody>
      </p:sp>
      <p:sp>
        <p:nvSpPr>
          <p:cNvPr id="42" name="Text Box 11"/>
          <p:cNvSpPr txBox="1">
            <a:spLocks noChangeArrowheads="1"/>
          </p:cNvSpPr>
          <p:nvPr/>
        </p:nvSpPr>
        <p:spPr bwMode="auto">
          <a:xfrm>
            <a:off x="5616574" y="2286000"/>
            <a:ext cx="2536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عبري</a:t>
            </a:r>
            <a:endParaRPr lang="en-US" sz="3200" b="1" dirty="0">
              <a:solidFill>
                <a:srgbClr val="FFFFFF"/>
              </a:solidFill>
              <a:latin typeface="Arial"/>
              <a:ea typeface="ＭＳ Ｐゴシック" charset="0"/>
              <a:cs typeface="Arial"/>
            </a:endParaRPr>
          </a:p>
        </p:txBody>
      </p:sp>
      <p:sp>
        <p:nvSpPr>
          <p:cNvPr id="44" name="Text Box 11"/>
          <p:cNvSpPr txBox="1">
            <a:spLocks noChangeArrowheads="1"/>
          </p:cNvSpPr>
          <p:nvPr/>
        </p:nvSpPr>
        <p:spPr bwMode="auto">
          <a:xfrm>
            <a:off x="4800600" y="2743200"/>
            <a:ext cx="3200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مستعلم</a:t>
            </a:r>
            <a:endParaRPr lang="en-US" sz="3200" b="1" dirty="0">
              <a:solidFill>
                <a:srgbClr val="FFFFFF"/>
              </a:solidFill>
              <a:latin typeface="Arial"/>
              <a:ea typeface="ＭＳ Ｐゴシック" charset="0"/>
              <a:cs typeface="Arial"/>
            </a:endParaRPr>
          </a:p>
        </p:txBody>
      </p:sp>
      <p:sp>
        <p:nvSpPr>
          <p:cNvPr id="46" name="Text Box 16"/>
          <p:cNvSpPr txBox="1">
            <a:spLocks noChangeArrowheads="1"/>
          </p:cNvSpPr>
          <p:nvPr/>
        </p:nvSpPr>
        <p:spPr bwMode="auto">
          <a:xfrm rot="-4468975">
            <a:off x="3854240" y="4050872"/>
            <a:ext cx="151369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7 الوحوش</a:t>
            </a:r>
            <a:endParaRPr lang="en-US" sz="2800" b="1" dirty="0">
              <a:solidFill>
                <a:srgbClr val="FFFFFF"/>
              </a:solidFill>
              <a:latin typeface="Arial"/>
              <a:ea typeface="ＭＳ Ｐゴシック" charset="0"/>
              <a:cs typeface="Arial"/>
            </a:endParaRPr>
          </a:p>
        </p:txBody>
      </p:sp>
      <p:sp>
        <p:nvSpPr>
          <p:cNvPr id="47" name="Text Box 16"/>
          <p:cNvSpPr txBox="1">
            <a:spLocks noChangeArrowheads="1"/>
          </p:cNvSpPr>
          <p:nvPr/>
        </p:nvSpPr>
        <p:spPr bwMode="auto">
          <a:xfrm rot="-4468975">
            <a:off x="4552812" y="4072562"/>
            <a:ext cx="155066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8 القرون</a:t>
            </a:r>
            <a:endParaRPr lang="en-US" sz="2800" b="1" dirty="0">
              <a:solidFill>
                <a:srgbClr val="FFFFFF"/>
              </a:solidFill>
              <a:latin typeface="Arial"/>
              <a:ea typeface="ＭＳ Ｐゴシック" charset="0"/>
              <a:cs typeface="Arial"/>
            </a:endParaRPr>
          </a:p>
        </p:txBody>
      </p:sp>
      <p:sp>
        <p:nvSpPr>
          <p:cNvPr id="48" name="Text Box 16"/>
          <p:cNvSpPr txBox="1">
            <a:spLocks noChangeArrowheads="1"/>
          </p:cNvSpPr>
          <p:nvPr/>
        </p:nvSpPr>
        <p:spPr bwMode="auto">
          <a:xfrm rot="-4468975">
            <a:off x="5395266" y="4053656"/>
            <a:ext cx="153352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10000"/>
              </a:spcBef>
              <a:spcAft>
                <a:spcPct val="0"/>
              </a:spcAft>
              <a:defRPr/>
            </a:pPr>
            <a:r>
              <a:rPr lang="ar-JO" sz="2800" b="1" dirty="0">
                <a:solidFill>
                  <a:srgbClr val="FFFFFF"/>
                </a:solidFill>
                <a:latin typeface="Arial"/>
                <a:ea typeface="ＭＳ Ｐゴシック" charset="0"/>
                <a:cs typeface="Arial"/>
              </a:rPr>
              <a:t>9 الصلاة</a:t>
            </a:r>
            <a:endParaRPr lang="en-US" sz="2800" b="1" dirty="0">
              <a:solidFill>
                <a:srgbClr val="FFFFFF"/>
              </a:solidFill>
              <a:latin typeface="Arial"/>
              <a:ea typeface="ＭＳ Ｐゴシック" charset="0"/>
              <a:cs typeface="Arial"/>
            </a:endParaRPr>
          </a:p>
        </p:txBody>
      </p:sp>
      <p:sp>
        <p:nvSpPr>
          <p:cNvPr id="49" name="Text Box 7"/>
          <p:cNvSpPr txBox="1">
            <a:spLocks noChangeArrowheads="1"/>
          </p:cNvSpPr>
          <p:nvPr/>
        </p:nvSpPr>
        <p:spPr bwMode="auto">
          <a:xfrm rot="-22067">
            <a:off x="4797275" y="5246518"/>
            <a:ext cx="279519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3200" b="1" dirty="0">
                <a:solidFill>
                  <a:srgbClr val="FFFFFF"/>
                </a:solidFill>
                <a:latin typeface="Arial"/>
                <a:ea typeface="ＭＳ Ｐゴシック" charset="0"/>
                <a:cs typeface="Arial"/>
              </a:rPr>
              <a:t>تعزية</a:t>
            </a:r>
            <a:endParaRPr lang="en-US" sz="32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61680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5"/>
          <p:cNvSpPr>
            <a:spLocks noGrp="1" noChangeArrowheads="1"/>
          </p:cNvSpPr>
          <p:nvPr>
            <p:ph type="ctrTitle"/>
          </p:nvPr>
        </p:nvSpPr>
        <p:spPr>
          <a:xfrm>
            <a:off x="1219200" y="0"/>
            <a:ext cx="6629400" cy="1066800"/>
          </a:xfrm>
          <a:solidFill>
            <a:schemeClr val="bg1"/>
          </a:solidFill>
        </p:spPr>
        <p:txBody>
          <a:bodyPr/>
          <a:lstStyle/>
          <a:p>
            <a:r>
              <a:rPr lang="ar-JO" sz="66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ea typeface="Arial"/>
                <a:cs typeface="Arial"/>
              </a:rPr>
              <a:t>سبيين 70 سنة</a:t>
            </a:r>
            <a:endParaRPr lang="en-US" sz="66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ea typeface="Arial"/>
              <a:cs typeface="Arial"/>
            </a:endParaRPr>
          </a:p>
        </p:txBody>
      </p:sp>
      <p:sp>
        <p:nvSpPr>
          <p:cNvPr id="63491"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63492"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63493"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charset="0"/>
                <a:ea typeface="Osaka" charset="0"/>
                <a:cs typeface="Osaka" charset="0"/>
              </a:rPr>
              <a:t>560</a:t>
            </a:r>
            <a:endParaRPr lang="en-US" b="1" dirty="0">
              <a:solidFill>
                <a:srgbClr val="FFFFFF"/>
              </a:solidFill>
              <a:latin typeface="Arial" charset="0"/>
              <a:ea typeface="Osaka" charset="0"/>
              <a:cs typeface="Osaka"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ar-JO" sz="2800" dirty="0">
                <a:solidFill>
                  <a:srgbClr val="FFFFFF"/>
                </a:solidFill>
                <a:latin typeface="Arial" charset="0"/>
                <a:ea typeface="Osaka" charset="0"/>
                <a:cs typeface="Osaka" charset="0"/>
              </a:rPr>
              <a:t>586</a:t>
            </a:r>
            <a:endParaRPr lang="en-US" sz="2800" dirty="0">
              <a:solidFill>
                <a:srgbClr val="FFFFFF"/>
              </a:solidFill>
              <a:latin typeface="Arial" charset="0"/>
              <a:ea typeface="Osaka" charset="0"/>
              <a:cs typeface="Osaka" charset="0"/>
            </a:endParaRPr>
          </a:p>
        </p:txBody>
      </p:sp>
      <p:sp>
        <p:nvSpPr>
          <p:cNvPr id="14343" name="Rectangle 7"/>
          <p:cNvSpPr>
            <a:spLocks noChangeArrowheads="1"/>
          </p:cNvSpPr>
          <p:nvPr/>
        </p:nvSpPr>
        <p:spPr bwMode="auto">
          <a:xfrm>
            <a:off x="2590800" y="8382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fontAlgn="base">
              <a:spcBef>
                <a:spcPct val="20000"/>
              </a:spcBef>
              <a:spcAft>
                <a:spcPct val="0"/>
              </a:spcAft>
              <a:buClr>
                <a:srgbClr val="99CC00"/>
              </a:buClr>
              <a:buSzPct val="110000"/>
              <a:defRPr/>
            </a:pPr>
            <a:r>
              <a:rPr lang="ar-JO" sz="3200" b="1" dirty="0">
                <a:solidFill>
                  <a:srgbClr val="FFFFFF"/>
                </a:solidFill>
                <a:latin typeface="Arial"/>
                <a:ea typeface="Osaka"/>
                <a:cs typeface="Arial"/>
              </a:rPr>
              <a:t>سبي</a:t>
            </a:r>
          </a:p>
          <a:p>
            <a:pPr algn="ctr" defTabSz="914400" fontAlgn="base">
              <a:spcBef>
                <a:spcPct val="20000"/>
              </a:spcBef>
              <a:spcAft>
                <a:spcPct val="0"/>
              </a:spcAft>
              <a:buClr>
                <a:srgbClr val="99CC00"/>
              </a:buClr>
              <a:buSzPct val="110000"/>
              <a:defRPr/>
            </a:pPr>
            <a:r>
              <a:rPr lang="ar-JO" sz="3200" b="1" dirty="0">
                <a:solidFill>
                  <a:srgbClr val="FFFFFF"/>
                </a:solidFill>
                <a:latin typeface="Arial"/>
                <a:ea typeface="Osaka"/>
                <a:cs typeface="Arial"/>
              </a:rPr>
              <a:t>الشعب</a:t>
            </a:r>
            <a:endParaRPr lang="en-US" sz="3200" b="1" dirty="0">
              <a:solidFill>
                <a:srgbClr val="FFFFFF"/>
              </a:solidFill>
              <a:latin typeface="Arial"/>
              <a:ea typeface="Osaka"/>
              <a:cs typeface="Arial"/>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ar-JO" sz="3200" b="1" dirty="0">
                <a:solidFill>
                  <a:srgbClr val="FFFF00"/>
                </a:solidFill>
                <a:latin typeface="Arial" charset="0"/>
                <a:ea typeface="Osaka" charset="0"/>
                <a:cs typeface="Osaka" charset="0"/>
              </a:rPr>
              <a:t>سبي </a:t>
            </a:r>
          </a:p>
          <a:p>
            <a:pPr algn="ctr" defTabSz="914400" fontAlgn="base">
              <a:spcBef>
                <a:spcPct val="20000"/>
              </a:spcBef>
              <a:spcAft>
                <a:spcPct val="0"/>
              </a:spcAft>
              <a:buClr>
                <a:srgbClr val="99CC00"/>
              </a:buClr>
              <a:buSzPct val="110000"/>
            </a:pPr>
            <a:r>
              <a:rPr lang="ar-JO" sz="3200" b="1" dirty="0">
                <a:solidFill>
                  <a:srgbClr val="FFFF00"/>
                </a:solidFill>
                <a:latin typeface="Arial" charset="0"/>
                <a:ea typeface="Osaka" charset="0"/>
                <a:cs typeface="Osaka" charset="0"/>
              </a:rPr>
              <a:t>الهيكل</a:t>
            </a:r>
            <a:endParaRPr lang="en-US" sz="3200" b="1" dirty="0">
              <a:solidFill>
                <a:srgbClr val="FFFF00"/>
              </a:solidFill>
              <a:latin typeface="Arial" charset="0"/>
              <a:ea typeface="Osaka" charset="0"/>
              <a:cs typeface="Osaka" charset="0"/>
            </a:endParaRPr>
          </a:p>
        </p:txBody>
      </p:sp>
      <p:sp>
        <p:nvSpPr>
          <p:cNvPr id="14345" name="Rectangle 9"/>
          <p:cNvSpPr>
            <a:spLocks noChangeArrowheads="1"/>
          </p:cNvSpPr>
          <p:nvPr/>
        </p:nvSpPr>
        <p:spPr bwMode="auto">
          <a:xfrm>
            <a:off x="4950491"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spcBef>
                <a:spcPct val="20000"/>
              </a:spcBef>
              <a:spcAft>
                <a:spcPct val="0"/>
              </a:spcAft>
              <a:buClr>
                <a:srgbClr val="99CC00"/>
              </a:buClr>
              <a:buSzPct val="110000"/>
            </a:pPr>
            <a:r>
              <a:rPr lang="ar-JO" sz="2800" dirty="0">
                <a:solidFill>
                  <a:srgbClr val="FFFFFF"/>
                </a:solidFill>
                <a:latin typeface="Arial" charset="0"/>
                <a:ea typeface="Osaka" charset="0"/>
                <a:cs typeface="Osaka" charset="0"/>
              </a:rPr>
              <a:t>539</a:t>
            </a:r>
            <a:endParaRPr lang="en-US" sz="2800" dirty="0">
              <a:solidFill>
                <a:srgbClr val="FFFFFF"/>
              </a:solidFill>
              <a:latin typeface="Arial" charset="0"/>
              <a:ea typeface="Osaka" charset="0"/>
              <a:cs typeface="Osaka" charset="0"/>
            </a:endParaRPr>
          </a:p>
        </p:txBody>
      </p:sp>
      <p:sp>
        <p:nvSpPr>
          <p:cNvPr id="14346" name="Rectangle 10"/>
          <p:cNvSpPr>
            <a:spLocks noChangeArrowheads="1"/>
          </p:cNvSpPr>
          <p:nvPr/>
        </p:nvSpPr>
        <p:spPr bwMode="auto">
          <a:xfrm>
            <a:off x="5937736"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ar-JO" sz="2800" dirty="0">
                <a:solidFill>
                  <a:srgbClr val="FFFFFF"/>
                </a:solidFill>
                <a:latin typeface="Arial" charset="0"/>
                <a:ea typeface="Osaka" charset="0"/>
                <a:cs typeface="Osaka" charset="0"/>
              </a:rPr>
              <a:t>536</a:t>
            </a:r>
            <a:endParaRPr lang="en-US" sz="2800" dirty="0">
              <a:solidFill>
                <a:srgbClr val="FFFFFF"/>
              </a:solidFill>
              <a:latin typeface="Arial" charset="0"/>
              <a:ea typeface="Osaka" charset="0"/>
              <a:cs typeface="Osaka"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ar-JO" sz="2800" dirty="0">
                <a:solidFill>
                  <a:srgbClr val="FFFFFF"/>
                </a:solidFill>
                <a:latin typeface="Arial" charset="0"/>
                <a:ea typeface="Osaka" charset="0"/>
                <a:cs typeface="Osaka" charset="0"/>
              </a:rPr>
              <a:t>516</a:t>
            </a:r>
            <a:endParaRPr lang="en-US" sz="2800" dirty="0">
              <a:solidFill>
                <a:srgbClr val="FFFFFF"/>
              </a:solidFill>
              <a:latin typeface="Arial" charset="0"/>
              <a:ea typeface="Osaka" charset="0"/>
              <a:cs typeface="Osaka"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ar-JO" sz="2800" dirty="0">
                <a:solidFill>
                  <a:srgbClr val="FFFFFF"/>
                </a:solidFill>
                <a:latin typeface="Arial" charset="0"/>
                <a:ea typeface="Osaka" charset="0"/>
                <a:cs typeface="Osaka" charset="0"/>
              </a:rPr>
              <a:t>605</a:t>
            </a:r>
            <a:endParaRPr lang="en-US" sz="2800" dirty="0">
              <a:solidFill>
                <a:srgbClr val="FFFFFF"/>
              </a:solidFill>
              <a:latin typeface="Arial" charset="0"/>
              <a:ea typeface="Osaka" charset="0"/>
              <a:cs typeface="Osaka"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7"/>
          <p:cNvSpPr>
            <a:spLocks noChangeArrowheads="1"/>
          </p:cNvSpPr>
          <p:nvPr/>
        </p:nvSpPr>
        <p:spPr bwMode="auto">
          <a:xfrm>
            <a:off x="110532" y="4567534"/>
            <a:ext cx="8975507" cy="2290465"/>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eaLnBrk="0" fontAlgn="base" hangingPunct="0">
              <a:spcBef>
                <a:spcPct val="0"/>
              </a:spcBef>
              <a:spcAft>
                <a:spcPct val="0"/>
              </a:spcAft>
              <a:defRPr/>
            </a:pPr>
            <a:r>
              <a:rPr lang="ar-JO" sz="2800" b="1" dirty="0">
                <a:solidFill>
                  <a:srgbClr val="FFFFFF"/>
                </a:solidFill>
                <a:latin typeface="Arial"/>
                <a:ea typeface="Osaka"/>
                <a:cs typeface="Arial"/>
              </a:rPr>
              <a:t>11 و تصير كل هذه الأرض خراباً و دهشاً و تخدم هذه الشعوب ملك بابل </a:t>
            </a:r>
            <a:r>
              <a:rPr lang="ar-JO" sz="2800" b="1" dirty="0">
                <a:solidFill>
                  <a:srgbClr val="FFFF00"/>
                </a:solidFill>
                <a:latin typeface="Arial"/>
                <a:ea typeface="Osaka"/>
                <a:cs typeface="Arial"/>
              </a:rPr>
              <a:t>سبعين سنة   </a:t>
            </a:r>
            <a:r>
              <a:rPr lang="ar-JO" sz="2800" b="1" dirty="0">
                <a:solidFill>
                  <a:srgbClr val="FFFFFF"/>
                </a:solidFill>
                <a:latin typeface="Arial"/>
                <a:ea typeface="Osaka"/>
                <a:cs typeface="Arial"/>
              </a:rPr>
              <a:t>12 و يكون عند تمام </a:t>
            </a:r>
            <a:r>
              <a:rPr lang="ar-JO" sz="2800" b="1" dirty="0">
                <a:solidFill>
                  <a:srgbClr val="FFFF00"/>
                </a:solidFill>
                <a:latin typeface="Arial"/>
                <a:ea typeface="Osaka"/>
                <a:cs typeface="Arial"/>
              </a:rPr>
              <a:t>السبعين سنة </a:t>
            </a:r>
            <a:r>
              <a:rPr lang="ar-JO" sz="2800" b="1" dirty="0">
                <a:solidFill>
                  <a:srgbClr val="FFFFFF"/>
                </a:solidFill>
                <a:latin typeface="Arial"/>
                <a:ea typeface="Osaka"/>
                <a:cs typeface="Arial"/>
              </a:rPr>
              <a:t>أني أعاقب ملك بابل و تلك الأمة يقول الرب على إثمهم و أرض الكلدانيين و أجعلها خرباً أبدية</a:t>
            </a:r>
            <a:br>
              <a:rPr lang="en-US" sz="2800" b="1" dirty="0">
                <a:solidFill>
                  <a:srgbClr val="FFFFFF"/>
                </a:solidFill>
                <a:latin typeface="Arial"/>
                <a:ea typeface="Osaka"/>
                <a:cs typeface="Arial"/>
              </a:rPr>
            </a:br>
            <a:r>
              <a:rPr lang="en-US" sz="2800" b="1" dirty="0">
                <a:solidFill>
                  <a:srgbClr val="FFFFFF"/>
                </a:solidFill>
                <a:latin typeface="Arial"/>
                <a:ea typeface="Osaka"/>
                <a:cs typeface="Arial"/>
              </a:rPr>
              <a:t>(Jer. 25:11-12).</a:t>
            </a:r>
          </a:p>
        </p:txBody>
      </p:sp>
    </p:spTree>
    <p:extLst>
      <p:ext uri="{BB962C8B-B14F-4D97-AF65-F5344CB8AC3E}">
        <p14:creationId xmlns:p14="http://schemas.microsoft.com/office/powerpoint/2010/main" val="4133201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ما الذي تحتاج أن تعرفه لتكون </a:t>
            </a:r>
            <a:r>
              <a:rPr lang="ar-JO" sz="5400" b="1" dirty="0">
                <a:solidFill>
                  <a:srgbClr val="FFFF00"/>
                </a:solidFill>
                <a:effectLst>
                  <a:glow rad="127000">
                    <a:schemeClr val="tx1"/>
                  </a:glow>
                </a:effectLst>
                <a:latin typeface="Arial" charset="0"/>
                <a:ea typeface="ＭＳ Ｐゴシック" charset="0"/>
                <a:cs typeface="ＭＳ Ｐゴシック" charset="0"/>
              </a:rPr>
              <a:t>واثقاً </a:t>
            </a:r>
            <a:r>
              <a:rPr lang="ar-JO"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16" y="0"/>
            <a:ext cx="9175516" cy="1228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FF"/>
                </a:solidFill>
                <a:effectLst>
                  <a:glow rad="127000">
                    <a:srgbClr val="000000"/>
                  </a:glow>
                </a:effectLst>
                <a:latin typeface="Arial" charset="0"/>
                <a:ea typeface="ＭＳ Ｐゴシック" charset="0"/>
                <a:cs typeface="ＭＳ Ｐゴシック" charset="0"/>
              </a:rPr>
              <a:t>ثلاث حقائق</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0850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Arial"/>
            </a:endParaRPr>
          </a:p>
        </p:txBody>
      </p:sp>
      <p:sp>
        <p:nvSpPr>
          <p:cNvPr id="403458" name="Rectangle 2"/>
          <p:cNvSpPr>
            <a:spLocks noGrp="1" noChangeArrowheads="1"/>
          </p:cNvSpPr>
          <p:nvPr>
            <p:ph type="title"/>
          </p:nvPr>
        </p:nvSpPr>
        <p:spPr/>
        <p:txBody>
          <a:bodyPr/>
          <a:lstStyle/>
          <a:p>
            <a:pPr eaLnBrk="1" hangingPunct="1">
              <a:defRPr/>
            </a:pPr>
            <a:r>
              <a:rPr lang="ar-JO" b="1" dirty="0">
                <a:solidFill>
                  <a:srgbClr val="CCFF66"/>
                </a:solidFill>
                <a:latin typeface="Arial"/>
                <a:ea typeface="ＭＳ Ｐゴシック" charset="0"/>
                <a:cs typeface="Arial"/>
              </a:rPr>
              <a:t>ملخص الإصحاح 9</a:t>
            </a:r>
            <a:endParaRPr lang="en-US" b="1" dirty="0">
              <a:solidFill>
                <a:srgbClr val="CCFF66"/>
              </a:solidFill>
              <a:latin typeface="Arial"/>
              <a:ea typeface="ＭＳ Ｐゴシック" charset="0"/>
              <a:cs typeface="Arial"/>
            </a:endParaRP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539</a:t>
            </a:r>
            <a:endParaRPr lang="en-US" b="1" dirty="0">
              <a:solidFill>
                <a:srgbClr val="FFFFFF"/>
              </a:solidFill>
              <a:latin typeface="Arial" charset="0"/>
              <a:cs typeface="Arial" charset="0"/>
            </a:endParaRP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a:cs typeface="Arial"/>
              </a:rPr>
              <a:t>صلاة دانيال : كم مدتها ؟ (9: 1-19)</a:t>
            </a:r>
            <a:endParaRPr lang="en-US" sz="3200" b="1" dirty="0">
              <a:solidFill>
                <a:srgbClr val="FFFFFF"/>
              </a:solidFill>
              <a:effectLst>
                <a:outerShdw blurRad="38100" dist="38100" dir="2700000" algn="tl">
                  <a:srgbClr val="000000"/>
                </a:outerShdw>
              </a:effectLst>
              <a:latin typeface="Arial"/>
              <a:cs typeface="Arial"/>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73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ar-JO" sz="4000" dirty="0"/>
              <a:t>قبل إغلاق الستارة (9: 24)</a:t>
            </a:r>
            <a:endParaRPr lang="en-US" sz="4000" b="1" dirty="0"/>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defTabSz="914400"/>
            <a:r>
              <a:rPr lang="ar-JO" sz="3200" dirty="0">
                <a:solidFill>
                  <a:srgbClr val="FFFFCC"/>
                </a:solidFill>
              </a:rPr>
              <a:t>سبعون أسبوعاً قضيت على شعبك و على مدينتك المقدسة</a:t>
            </a:r>
            <a:endParaRPr lang="en-US" sz="3200" dirty="0">
              <a:solidFill>
                <a:srgbClr val="FFFFCC"/>
              </a:solidFill>
            </a:endParaRPr>
          </a:p>
        </p:txBody>
      </p:sp>
      <p:sp>
        <p:nvSpPr>
          <p:cNvPr id="4" name="Title 1"/>
          <p:cNvSpPr txBox="1">
            <a:spLocks/>
          </p:cNvSpPr>
          <p:nvPr/>
        </p:nvSpPr>
        <p:spPr bwMode="auto">
          <a:xfrm>
            <a:off x="971600" y="2492896"/>
            <a:ext cx="4083726"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indent="-514350" algn="r" defTabSz="914400"/>
            <a:r>
              <a:rPr lang="ar-JO" sz="3200" dirty="0">
                <a:solidFill>
                  <a:srgbClr val="FFFFCC"/>
                </a:solidFill>
              </a:rPr>
              <a:t>1. تكميل المعصية</a:t>
            </a:r>
            <a:r>
              <a:rPr lang="en-US" sz="3200" dirty="0">
                <a:solidFill>
                  <a:srgbClr val="FFFFCC"/>
                </a:solidFill>
              </a:rPr>
              <a:t> </a:t>
            </a:r>
          </a:p>
          <a:p>
            <a:pPr marL="514350" indent="-514350" algn="r" defTabSz="914400"/>
            <a:r>
              <a:rPr lang="ar-JO" sz="3200" dirty="0">
                <a:solidFill>
                  <a:srgbClr val="FFFFCC"/>
                </a:solidFill>
              </a:rPr>
              <a:t>2. تتميم الخطايا</a:t>
            </a:r>
            <a:r>
              <a:rPr lang="en-US" sz="3200" dirty="0">
                <a:solidFill>
                  <a:srgbClr val="FFFFCC"/>
                </a:solidFill>
              </a:rPr>
              <a:t> </a:t>
            </a:r>
          </a:p>
          <a:p>
            <a:pPr marL="514350" indent="-514350" algn="r" defTabSz="914400"/>
            <a:r>
              <a:rPr lang="ar-JO" sz="3200" dirty="0">
                <a:solidFill>
                  <a:srgbClr val="FFFFCC"/>
                </a:solidFill>
              </a:rPr>
              <a:t>3. كفارة الإثم</a:t>
            </a:r>
            <a:endParaRPr lang="en-US" sz="3200" dirty="0">
              <a:solidFill>
                <a:srgbClr val="FFFFCC"/>
              </a:solidFill>
            </a:endParaRPr>
          </a:p>
          <a:p>
            <a:pPr marL="514350" indent="-514350" algn="r" defTabSz="914400"/>
            <a:r>
              <a:rPr lang="ar-JO" sz="3200" dirty="0">
                <a:solidFill>
                  <a:srgbClr val="FFFFCC"/>
                </a:solidFill>
              </a:rPr>
              <a:t>4. يؤتى بالبر الأبدي</a:t>
            </a:r>
            <a:r>
              <a:rPr lang="en-US" sz="3200" dirty="0">
                <a:solidFill>
                  <a:srgbClr val="FFFFCC"/>
                </a:solidFill>
              </a:rPr>
              <a:t> </a:t>
            </a:r>
          </a:p>
          <a:p>
            <a:pPr marL="514350" indent="-514350" algn="r" defTabSz="914400"/>
            <a:r>
              <a:rPr lang="ar-JO" sz="3200" dirty="0">
                <a:solidFill>
                  <a:srgbClr val="FFFFCC"/>
                </a:solidFill>
              </a:rPr>
              <a:t>5. ختم الرؤيا و النبوة و</a:t>
            </a:r>
            <a:r>
              <a:rPr lang="en-US" sz="3200" dirty="0">
                <a:solidFill>
                  <a:srgbClr val="FFFFCC"/>
                </a:solidFill>
              </a:rPr>
              <a:t> </a:t>
            </a:r>
          </a:p>
          <a:p>
            <a:pPr marL="514350" indent="-514350" algn="r" defTabSz="914400"/>
            <a:r>
              <a:rPr lang="ar-JO" sz="3200" dirty="0">
                <a:solidFill>
                  <a:srgbClr val="FFFFCC"/>
                </a:solidFill>
              </a:rPr>
              <a:t>6. مسح قدوس القدوسين</a:t>
            </a:r>
            <a:endParaRPr lang="en-US" sz="3200" dirty="0">
              <a:solidFill>
                <a:srgbClr val="FFFFCC"/>
              </a:solidFill>
            </a:endParaRP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defTabSz="914400"/>
            <a:r>
              <a:rPr lang="ar-JO" sz="3200" dirty="0">
                <a:solidFill>
                  <a:srgbClr val="FFFFCC"/>
                </a:solidFill>
              </a:rPr>
              <a:t>لم تتم هذه الأمور في القرن الأول</a:t>
            </a:r>
          </a:p>
          <a:p>
            <a:pPr defTabSz="914400"/>
            <a:r>
              <a:rPr lang="ar-JO" sz="3200" dirty="0">
                <a:solidFill>
                  <a:srgbClr val="FFFFCC"/>
                </a:solidFill>
              </a:rPr>
              <a:t>لهذا فإن السابيع السبعين لها تتميم </a:t>
            </a:r>
            <a:r>
              <a:rPr lang="ar-JO" sz="3200" u="sng" dirty="0">
                <a:solidFill>
                  <a:srgbClr val="FFFFCC"/>
                </a:solidFill>
              </a:rPr>
              <a:t>مستقبلي</a:t>
            </a:r>
            <a:endParaRPr lang="en-US" sz="3200" u="sng" dirty="0">
              <a:solidFill>
                <a:srgbClr val="FFFFCC"/>
              </a:solidFill>
            </a:endParaRP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540</a:t>
            </a:r>
            <a:endParaRPr lang="en-US" b="1" dirty="0">
              <a:solidFill>
                <a:srgbClr val="FFFFFF"/>
              </a:solidFill>
              <a:latin typeface="Arial" charset="0"/>
              <a:cs typeface="Arial" charset="0"/>
            </a:endParaRPr>
          </a:p>
        </p:txBody>
      </p:sp>
      <p:sp>
        <p:nvSpPr>
          <p:cNvPr id="8" name="TextBox 7"/>
          <p:cNvSpPr txBox="1"/>
          <p:nvPr/>
        </p:nvSpPr>
        <p:spPr>
          <a:xfrm rot="16200000">
            <a:off x="191168" y="3170286"/>
            <a:ext cx="1384911" cy="400110"/>
          </a:xfrm>
          <a:prstGeom prst="rect">
            <a:avLst/>
          </a:prstGeom>
          <a:solidFill>
            <a:srgbClr val="000000"/>
          </a:solidFill>
        </p:spPr>
        <p:txBody>
          <a:bodyPr wrap="square" rtlCol="0">
            <a:spAutoFit/>
          </a:bodyPr>
          <a:lstStyle/>
          <a:p>
            <a:pPr algn="ctr" defTabSz="914400" fontAlgn="base">
              <a:spcBef>
                <a:spcPct val="0"/>
              </a:spcBef>
              <a:spcAft>
                <a:spcPct val="0"/>
              </a:spcAft>
            </a:pPr>
            <a:r>
              <a:rPr lang="ar-JO" sz="2000" b="1" dirty="0">
                <a:solidFill>
                  <a:srgbClr val="FFFFFF"/>
                </a:solidFill>
                <a:latin typeface="Arial"/>
                <a:ea typeface="ＭＳ Ｐゴシック" charset="0"/>
                <a:cs typeface="Arial"/>
              </a:rPr>
              <a:t>الضيقة</a:t>
            </a:r>
            <a:endParaRPr lang="en-US" sz="2000" b="1" dirty="0">
              <a:solidFill>
                <a:srgbClr val="FFFFFF"/>
              </a:solidFill>
              <a:latin typeface="Arial"/>
              <a:ea typeface="ＭＳ Ｐゴシック" charset="0"/>
              <a:cs typeface="Arial"/>
            </a:endParaRPr>
          </a:p>
        </p:txBody>
      </p:sp>
      <p:sp>
        <p:nvSpPr>
          <p:cNvPr id="9" name="TextBox 8"/>
          <p:cNvSpPr txBox="1"/>
          <p:nvPr/>
        </p:nvSpPr>
        <p:spPr>
          <a:xfrm rot="16200000">
            <a:off x="120402" y="4625964"/>
            <a:ext cx="1526445" cy="400110"/>
          </a:xfrm>
          <a:prstGeom prst="rect">
            <a:avLst/>
          </a:prstGeom>
          <a:solidFill>
            <a:srgbClr val="0000FF"/>
          </a:solidFill>
        </p:spPr>
        <p:txBody>
          <a:bodyPr wrap="square" rtlCol="0">
            <a:spAutoFit/>
          </a:bodyPr>
          <a:lstStyle/>
          <a:p>
            <a:pPr algn="ctr" defTabSz="914400" fontAlgn="base">
              <a:spcBef>
                <a:spcPct val="0"/>
              </a:spcBef>
              <a:spcAft>
                <a:spcPct val="0"/>
              </a:spcAft>
            </a:pPr>
            <a:r>
              <a:rPr lang="ar-JO" sz="2000" b="1" dirty="0">
                <a:solidFill>
                  <a:srgbClr val="FFFFFF"/>
                </a:solidFill>
                <a:latin typeface="Arial"/>
                <a:ea typeface="ＭＳ Ｐゴシック" charset="0"/>
                <a:cs typeface="Arial"/>
              </a:rPr>
              <a:t>الألفية</a:t>
            </a:r>
            <a:endParaRPr lang="en-US" sz="20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27302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4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6" name="Title 15"/>
          <p:cNvSpPr>
            <a:spLocks noGrp="1"/>
          </p:cNvSpPr>
          <p:nvPr>
            <p:ph type="title" idx="4294967295"/>
          </p:nvPr>
        </p:nvSpPr>
        <p:spPr>
          <a:xfrm>
            <a:off x="0" y="0"/>
            <a:ext cx="9144000" cy="765175"/>
          </a:xfrm>
          <a:solidFill>
            <a:schemeClr val="tx1"/>
          </a:solidFill>
        </p:spPr>
        <p:txBody>
          <a:bodyPr/>
          <a:lstStyle/>
          <a:p>
            <a:pPr>
              <a:defRPr/>
            </a:pPr>
            <a:r>
              <a:rPr lang="ar-JO" altLang="ja-JP" sz="4000" b="1" dirty="0">
                <a:solidFill>
                  <a:schemeClr val="bg1"/>
                </a:solidFill>
                <a:latin typeface="Arial" charset="0"/>
                <a:ea typeface="ＭＳ Ｐゴシック" charset="0"/>
                <a:cs typeface="Arial" charset="0"/>
              </a:rPr>
              <a:t>70 أسبوعاً في دانيال 9: 25-27</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611188" y="1946275"/>
            <a:ext cx="1519237" cy="631825"/>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410628" name="Text Box 4"/>
          <p:cNvSpPr txBox="1">
            <a:spLocks noChangeArrowheads="1"/>
          </p:cNvSpPr>
          <p:nvPr/>
        </p:nvSpPr>
        <p:spPr bwMode="auto">
          <a:xfrm>
            <a:off x="533400" y="1196975"/>
            <a:ext cx="5949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69 أسبوع</a:t>
            </a:r>
            <a:r>
              <a:rPr lang="en-US" sz="3200" b="1" dirty="0">
                <a:solidFill>
                  <a:srgbClr val="FFFFFF"/>
                </a:solidFill>
                <a:latin typeface="Arial"/>
                <a:ea typeface="ＭＳ Ｐゴシック" charset="0"/>
                <a:cs typeface="Arial"/>
              </a:rPr>
              <a:t>= </a:t>
            </a:r>
            <a:r>
              <a:rPr lang="ar-JO" sz="3200" b="1" dirty="0">
                <a:solidFill>
                  <a:srgbClr val="FFFFFF"/>
                </a:solidFill>
                <a:latin typeface="Arial"/>
                <a:ea typeface="ＭＳ Ｐゴシック" charset="0"/>
                <a:cs typeface="Arial"/>
              </a:rPr>
              <a:t>483 سنة</a:t>
            </a:r>
            <a:endParaRPr lang="en-US" sz="3200" b="1" dirty="0">
              <a:solidFill>
                <a:srgbClr val="FFFFFF"/>
              </a:solidFill>
              <a:latin typeface="Arial"/>
              <a:ea typeface="ＭＳ Ｐゴシック" charset="0"/>
              <a:cs typeface="Arial"/>
            </a:endParaRPr>
          </a:p>
        </p:txBody>
      </p:sp>
      <p:sp>
        <p:nvSpPr>
          <p:cNvPr id="410631" name="Text Box 7"/>
          <p:cNvSpPr txBox="1">
            <a:spLocks noChangeArrowheads="1"/>
          </p:cNvSpPr>
          <p:nvPr/>
        </p:nvSpPr>
        <p:spPr bwMode="auto">
          <a:xfrm>
            <a:off x="6248400" y="2506663"/>
            <a:ext cx="2887663"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3200" b="1" dirty="0">
                <a:solidFill>
                  <a:srgbClr val="FFFFFF"/>
                </a:solidFill>
                <a:latin typeface="Arial"/>
                <a:ea typeface="ＭＳ Ｐゴシック" charset="0"/>
                <a:cs typeface="Arial"/>
              </a:rPr>
              <a:t>أسبوع</a:t>
            </a:r>
            <a:endParaRPr lang="en-US" sz="3200" b="1" dirty="0">
              <a:solidFill>
                <a:srgbClr val="FFFFFF"/>
              </a:solidFill>
              <a:latin typeface="Arial"/>
              <a:ea typeface="ＭＳ Ｐゴシック" charset="0"/>
              <a:cs typeface="Arial"/>
            </a:endParaRPr>
          </a:p>
          <a:p>
            <a:pPr algn="ctr" defTabSz="914400" fontAlgn="base">
              <a:spcBef>
                <a:spcPct val="0"/>
              </a:spcBef>
              <a:spcAft>
                <a:spcPct val="0"/>
              </a:spcAft>
              <a:defRPr/>
            </a:pPr>
            <a:r>
              <a:rPr lang="en-US" sz="3200" b="1" dirty="0">
                <a:solidFill>
                  <a:srgbClr val="FFFFFF"/>
                </a:solidFill>
                <a:latin typeface="Arial"/>
                <a:ea typeface="ＭＳ Ｐゴシック" charset="0"/>
                <a:cs typeface="Arial"/>
              </a:rPr>
              <a:t>= </a:t>
            </a:r>
            <a:r>
              <a:rPr lang="ar-JO" sz="3200" b="1" dirty="0">
                <a:solidFill>
                  <a:srgbClr val="FFFFFF"/>
                </a:solidFill>
                <a:latin typeface="Arial"/>
                <a:ea typeface="ＭＳ Ｐゴシック" charset="0"/>
                <a:cs typeface="Arial"/>
              </a:rPr>
              <a:t>7 سنوات</a:t>
            </a:r>
            <a:endParaRPr lang="en-US" sz="3200" b="1" dirty="0">
              <a:solidFill>
                <a:srgbClr val="FFFFFF"/>
              </a:solidFill>
              <a:latin typeface="Arial"/>
              <a:ea typeface="ＭＳ Ｐゴシック" charset="0"/>
              <a:cs typeface="Arial"/>
            </a:endParaRPr>
          </a:p>
        </p:txBody>
      </p:sp>
      <p:sp>
        <p:nvSpPr>
          <p:cNvPr id="410632" name="Text Box 8"/>
          <p:cNvSpPr txBox="1">
            <a:spLocks noChangeArrowheads="1"/>
          </p:cNvSpPr>
          <p:nvPr/>
        </p:nvSpPr>
        <p:spPr bwMode="auto">
          <a:xfrm>
            <a:off x="304800" y="2598738"/>
            <a:ext cx="6473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7 أسابيع</a:t>
            </a:r>
            <a:r>
              <a:rPr lang="en-US" sz="3200" b="1" dirty="0">
                <a:solidFill>
                  <a:srgbClr val="FFFFFF"/>
                </a:solidFill>
                <a:latin typeface="Arial"/>
                <a:ea typeface="ＭＳ Ｐゴシック" charset="0"/>
                <a:cs typeface="Arial"/>
              </a:rPr>
              <a:t> +    </a:t>
            </a:r>
            <a:r>
              <a:rPr lang="ar-JO" sz="3200" b="1" dirty="0">
                <a:solidFill>
                  <a:srgbClr val="FFFFFF"/>
                </a:solidFill>
                <a:latin typeface="Arial"/>
                <a:ea typeface="ＭＳ Ｐゴシック" charset="0"/>
                <a:cs typeface="Arial"/>
              </a:rPr>
              <a:t>62 أسبوع</a:t>
            </a:r>
            <a:endParaRPr lang="en-US" sz="3200" b="1" dirty="0">
              <a:solidFill>
                <a:srgbClr val="FFFFFF"/>
              </a:solidFill>
              <a:latin typeface="Arial"/>
              <a:ea typeface="ＭＳ Ｐゴシック" charset="0"/>
              <a:cs typeface="Arial"/>
            </a:endParaRPr>
          </a:p>
        </p:txBody>
      </p:sp>
      <p:sp>
        <p:nvSpPr>
          <p:cNvPr id="410634" name="Text Box 10"/>
          <p:cNvSpPr txBox="1">
            <a:spLocks noChangeArrowheads="1"/>
          </p:cNvSpPr>
          <p:nvPr/>
        </p:nvSpPr>
        <p:spPr bwMode="auto">
          <a:xfrm>
            <a:off x="5219700" y="692150"/>
            <a:ext cx="34385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a:ea typeface="ＭＳ Ｐゴシック" charset="0"/>
                <a:cs typeface="Arial"/>
              </a:rPr>
              <a:t>المسيح</a:t>
            </a:r>
            <a:endParaRPr lang="en-US" sz="3600" b="1" dirty="0">
              <a:solidFill>
                <a:srgbClr val="FFFFFF"/>
              </a:solidFill>
              <a:latin typeface="Arial"/>
              <a:ea typeface="ＭＳ Ｐゴシック" charset="0"/>
              <a:cs typeface="Arial"/>
            </a:endParaRPr>
          </a:p>
        </p:txBody>
      </p:sp>
      <p:sp>
        <p:nvSpPr>
          <p:cNvPr id="410635" name="Text Box 11"/>
          <p:cNvSpPr txBox="1">
            <a:spLocks noChangeArrowheads="1"/>
          </p:cNvSpPr>
          <p:nvPr/>
        </p:nvSpPr>
        <p:spPr bwMode="auto">
          <a:xfrm>
            <a:off x="0" y="692150"/>
            <a:ext cx="2362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600" b="1" dirty="0">
                <a:solidFill>
                  <a:srgbClr val="FFFFFF"/>
                </a:solidFill>
                <a:latin typeface="Arial"/>
                <a:ea typeface="ＭＳ Ｐゴシック" charset="0"/>
                <a:cs typeface="Arial"/>
              </a:rPr>
              <a:t>المرسوم</a:t>
            </a:r>
            <a:endParaRPr lang="en-US" sz="3600" b="1" dirty="0">
              <a:solidFill>
                <a:srgbClr val="FFFFFF"/>
              </a:solidFill>
              <a:latin typeface="Arial"/>
              <a:ea typeface="ＭＳ Ｐゴシック" charset="0"/>
              <a:cs typeface="Arial"/>
            </a:endParaRPr>
          </a:p>
        </p:txBody>
      </p:sp>
      <p:sp>
        <p:nvSpPr>
          <p:cNvPr id="410636" name="Line 12"/>
          <p:cNvSpPr>
            <a:spLocks noChangeShapeType="1"/>
          </p:cNvSpPr>
          <p:nvPr/>
        </p:nvSpPr>
        <p:spPr bwMode="auto">
          <a:xfrm flipH="1">
            <a:off x="609600" y="1282700"/>
            <a:ext cx="1588" cy="60007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410637" name="Line 13"/>
          <p:cNvSpPr>
            <a:spLocks noChangeShapeType="1"/>
          </p:cNvSpPr>
          <p:nvPr/>
        </p:nvSpPr>
        <p:spPr bwMode="auto">
          <a:xfrm flipH="1">
            <a:off x="6797675" y="1354138"/>
            <a:ext cx="6350" cy="528637"/>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28075" name="Text Box 15"/>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latin typeface="Arial" charset="0"/>
                <a:cs typeface="Arial" charset="0"/>
              </a:rPr>
              <a:t>551</a:t>
            </a:r>
            <a:endParaRPr lang="en-US" b="1" dirty="0">
              <a:solidFill>
                <a:srgbClr val="FFFFFF"/>
              </a:solidFill>
              <a:latin typeface="Arial" charset="0"/>
              <a:cs typeface="Arial" charset="0"/>
            </a:endParaRPr>
          </a:p>
        </p:txBody>
      </p:sp>
      <p:sp>
        <p:nvSpPr>
          <p:cNvPr id="17" name="Rectangle 3" descr="Green marble"/>
          <p:cNvSpPr>
            <a:spLocks noChangeArrowheads="1"/>
          </p:cNvSpPr>
          <p:nvPr/>
        </p:nvSpPr>
        <p:spPr bwMode="auto">
          <a:xfrm>
            <a:off x="2130425" y="1946275"/>
            <a:ext cx="4679950" cy="631825"/>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410629" name="Rectangle 5" descr="Green marble"/>
          <p:cNvSpPr>
            <a:spLocks noChangeArrowheads="1"/>
          </p:cNvSpPr>
          <p:nvPr/>
        </p:nvSpPr>
        <p:spPr bwMode="auto">
          <a:xfrm>
            <a:off x="7646937" y="1946275"/>
            <a:ext cx="525463" cy="631825"/>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5" name="Text Box 8"/>
          <p:cNvSpPr txBox="1">
            <a:spLocks noChangeArrowheads="1"/>
          </p:cNvSpPr>
          <p:nvPr/>
        </p:nvSpPr>
        <p:spPr bwMode="auto">
          <a:xfrm>
            <a:off x="0" y="3500438"/>
            <a:ext cx="9144000" cy="212365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25 فاعلم و افهم أنه من خروج الأمر لتجديد أورشليم و بنائها إلى المسيح الرئيس سبعة أسابيع و اثنان و ستون أسبوعاً يعود و يبنى سوق و خليج في ضيق الأزمنة 26 و بعد اثنين و ستين أسبوعاً يقطع المسيح و ليس له و شعب رئيس آت يخرب المدينة و القدس و انتهاؤه بغمارة و إلى النهاية حرب و خرب قضي بها</a:t>
            </a:r>
          </a:p>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(دا 9: 25-26)</a:t>
            </a:r>
          </a:p>
        </p:txBody>
      </p:sp>
    </p:spTree>
    <p:extLst>
      <p:ext uri="{BB962C8B-B14F-4D97-AF65-F5344CB8AC3E}">
        <p14:creationId xmlns:p14="http://schemas.microsoft.com/office/powerpoint/2010/main" val="3013791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5"/>
                                        </p:tgtEl>
                                        <p:attrNameLst>
                                          <p:attrName>style.visibility</p:attrName>
                                        </p:attrNameLst>
                                      </p:cBhvr>
                                      <p:to>
                                        <p:strVal val="visible"/>
                                      </p:to>
                                    </p:set>
                                    <p:animEffect transition="in" filter="dissolve">
                                      <p:cBhvr>
                                        <p:cTn id="7" dur="500"/>
                                        <p:tgtEl>
                                          <p:spTgt spid="4106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0636"/>
                                        </p:tgtEl>
                                        <p:attrNameLst>
                                          <p:attrName>style.visibility</p:attrName>
                                        </p:attrNameLst>
                                      </p:cBhvr>
                                      <p:to>
                                        <p:strVal val="visible"/>
                                      </p:to>
                                    </p:set>
                                    <p:animEffect transition="in" filter="wipe(up)">
                                      <p:cBhvr>
                                        <p:cTn id="11" dur="500"/>
                                        <p:tgtEl>
                                          <p:spTgt spid="41063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0634"/>
                                        </p:tgtEl>
                                        <p:attrNameLst>
                                          <p:attrName>style.visibility</p:attrName>
                                        </p:attrNameLst>
                                      </p:cBhvr>
                                      <p:to>
                                        <p:strVal val="visible"/>
                                      </p:to>
                                    </p:set>
                                    <p:animEffect transition="in" filter="dissolve">
                                      <p:cBhvr>
                                        <p:cTn id="16" dur="500"/>
                                        <p:tgtEl>
                                          <p:spTgt spid="41063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410637"/>
                                        </p:tgtEl>
                                        <p:attrNameLst>
                                          <p:attrName>style.visibility</p:attrName>
                                        </p:attrNameLst>
                                      </p:cBhvr>
                                      <p:to>
                                        <p:strVal val="visible"/>
                                      </p:to>
                                    </p:set>
                                    <p:animEffect transition="in" filter="dissolve">
                                      <p:cBhvr>
                                        <p:cTn id="20" dur="500"/>
                                        <p:tgtEl>
                                          <p:spTgt spid="4106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627"/>
                                        </p:tgtEl>
                                        <p:attrNameLst>
                                          <p:attrName>style.visibility</p:attrName>
                                        </p:attrNameLst>
                                      </p:cBhvr>
                                      <p:to>
                                        <p:strVal val="visible"/>
                                      </p:to>
                                    </p:set>
                                    <p:animEffect transition="in" filter="wipe(left)">
                                      <p:cBhvr>
                                        <p:cTn id="25" dur="500"/>
                                        <p:tgtEl>
                                          <p:spTgt spid="4106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0632"/>
                                        </p:tgtEl>
                                        <p:attrNameLst>
                                          <p:attrName>style.visibility</p:attrName>
                                        </p:attrNameLst>
                                      </p:cBhvr>
                                      <p:to>
                                        <p:strVal val="visible"/>
                                      </p:to>
                                    </p:set>
                                    <p:animEffect transition="in" filter="dissolve">
                                      <p:cBhvr>
                                        <p:cTn id="30" dur="500"/>
                                        <p:tgtEl>
                                          <p:spTgt spid="410632"/>
                                        </p:tgtEl>
                                      </p:cBhvr>
                                    </p:animEffect>
                                  </p:childTnLst>
                                </p:cTn>
                              </p:par>
                            </p:childTnLst>
                          </p:cTn>
                        </p:par>
                        <p:par>
                          <p:cTn id="31" fill="hold" nodeType="with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0628"/>
                                        </p:tgtEl>
                                        <p:attrNameLst>
                                          <p:attrName>style.visibility</p:attrName>
                                        </p:attrNameLst>
                                      </p:cBhvr>
                                      <p:to>
                                        <p:strVal val="visible"/>
                                      </p:to>
                                    </p:set>
                                    <p:animEffect transition="in" filter="dissolve">
                                      <p:cBhvr>
                                        <p:cTn id="39" dur="500"/>
                                        <p:tgtEl>
                                          <p:spTgt spid="4106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631"/>
                                        </p:tgtEl>
                                        <p:attrNameLst>
                                          <p:attrName>style.visibility</p:attrName>
                                        </p:attrNameLst>
                                      </p:cBhvr>
                                      <p:to>
                                        <p:strVal val="visible"/>
                                      </p:to>
                                    </p:set>
                                    <p:animEffect transition="in" filter="dissolve">
                                      <p:cBhvr>
                                        <p:cTn id="44" dur="500"/>
                                        <p:tgtEl>
                                          <p:spTgt spid="410631"/>
                                        </p:tgtEl>
                                      </p:cBhvr>
                                    </p:animEffect>
                                  </p:childTnLst>
                                </p:cTn>
                              </p:par>
                            </p:childTnLst>
                          </p:cTn>
                        </p:par>
                        <p:par>
                          <p:cTn id="45" fill="hold">
                            <p:stCondLst>
                              <p:cond delay="500"/>
                            </p:stCondLst>
                            <p:childTnLst>
                              <p:par>
                                <p:cTn id="46" presetID="22" presetClass="entr" presetSubtype="8" fill="hold" grpId="0" nodeType="afterEffect">
                                  <p:stCondLst>
                                    <p:cond delay="2000"/>
                                  </p:stCondLst>
                                  <p:childTnLst>
                                    <p:set>
                                      <p:cBhvr>
                                        <p:cTn id="47" dur="1" fill="hold">
                                          <p:stCondLst>
                                            <p:cond delay="0"/>
                                          </p:stCondLst>
                                        </p:cTn>
                                        <p:tgtEl>
                                          <p:spTgt spid="410629"/>
                                        </p:tgtEl>
                                        <p:attrNameLst>
                                          <p:attrName>style.visibility</p:attrName>
                                        </p:attrNameLst>
                                      </p:cBhvr>
                                      <p:to>
                                        <p:strVal val="visible"/>
                                      </p:to>
                                    </p:set>
                                    <p:animEffect transition="in" filter="wipe(left)">
                                      <p:cBhvr>
                                        <p:cTn id="48"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31" grpId="0" autoUpdateAnimBg="0"/>
      <p:bldP spid="410632" grpId="0" autoUpdateAnimBg="0"/>
      <p:bldP spid="410634" grpId="0" autoUpdateAnimBg="0"/>
      <p:bldP spid="410635" grpId="0" autoUpdateAnimBg="0"/>
      <p:bldP spid="17" grpId="0" animBg="1"/>
      <p:bldP spid="41062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30" descr="triumphal-entry-z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Rectangle 1026"/>
          <p:cNvSpPr>
            <a:spLocks noGrp="1" noChangeArrowheads="1"/>
          </p:cNvSpPr>
          <p:nvPr>
            <p:ph type="ctrTitle"/>
          </p:nvPr>
        </p:nvSpPr>
        <p:spPr>
          <a:xfrm>
            <a:off x="3995936" y="0"/>
            <a:ext cx="5148064" cy="2060848"/>
          </a:xfrm>
          <a:effectLst>
            <a:outerShdw blurRad="63500" dist="35921" dir="2700000" algn="ctr" rotWithShape="0">
              <a:srgbClr val="000000">
                <a:alpha val="74998"/>
              </a:srgbClr>
            </a:outerShdw>
          </a:effectLst>
        </p:spPr>
        <p:txBody>
          <a:bodyPr anchor="t"/>
          <a:lstStyle/>
          <a:p>
            <a:pPr>
              <a:defRPr/>
            </a:pPr>
            <a:r>
              <a:rPr lang="ar-JO" dirty="0">
                <a:effectLst>
                  <a:outerShdw blurRad="38100" dist="38100" dir="2700000" algn="tl">
                    <a:srgbClr val="000000"/>
                  </a:outerShdw>
                </a:effectLst>
                <a:latin typeface="Arial" charset="0"/>
                <a:ea typeface="ＭＳ Ｐゴシック" charset="0"/>
                <a:cs typeface="ＭＳ Ｐゴシック" charset="0"/>
              </a:rPr>
              <a:t>الدخول الإنتصاري</a:t>
            </a:r>
            <a:br>
              <a:rPr lang="ar-JO" dirty="0">
                <a:effectLst>
                  <a:outerShdw blurRad="38100" dist="38100" dir="2700000" algn="tl">
                    <a:srgbClr val="000000"/>
                  </a:outerShdw>
                </a:effectLst>
                <a:latin typeface="Arial" charset="0"/>
                <a:ea typeface="ＭＳ Ｐゴシック" charset="0"/>
                <a:cs typeface="ＭＳ Ｐゴシック" charset="0"/>
              </a:rPr>
            </a:br>
            <a:r>
              <a:rPr lang="en-US" dirty="0">
                <a:effectLst>
                  <a:outerShdw blurRad="38100" dist="38100" dir="2700000" algn="tl">
                    <a:srgbClr val="000000"/>
                  </a:outerShdw>
                </a:effectLst>
                <a:latin typeface="Arial" charset="0"/>
                <a:ea typeface="ＭＳ Ｐゴシック" charset="0"/>
                <a:cs typeface="ＭＳ Ｐゴシック" charset="0"/>
              </a:rPr>
              <a:t>”</a:t>
            </a:r>
            <a:r>
              <a:rPr lang="ar-JO" dirty="0">
                <a:effectLst>
                  <a:outerShdw blurRad="38100" dist="38100" dir="2700000" algn="tl">
                    <a:srgbClr val="000000"/>
                  </a:outerShdw>
                </a:effectLst>
                <a:latin typeface="Arial" charset="0"/>
                <a:ea typeface="ＭＳ Ｐゴシック" charset="0"/>
                <a:cs typeface="ＭＳ Ｐゴシック" charset="0"/>
              </a:rPr>
              <a:t>المسيح يأتي</a:t>
            </a:r>
            <a:r>
              <a:rPr lang="en-US" dirty="0">
                <a:effectLst>
                  <a:outerShdw blurRad="38100" dist="38100" dir="2700000" algn="tl">
                    <a:srgbClr val="000000"/>
                  </a:outerShdw>
                </a:effectLst>
                <a:latin typeface="Arial" charset="0"/>
                <a:ea typeface="ＭＳ Ｐゴシック" charset="0"/>
                <a:cs typeface="ＭＳ Ｐゴシック" charset="0"/>
              </a:rPr>
              <a:t>"</a:t>
            </a:r>
          </a:p>
        </p:txBody>
      </p:sp>
      <p:sp>
        <p:nvSpPr>
          <p:cNvPr id="98311" name="Rectangle 1031"/>
          <p:cNvSpPr>
            <a:spLocks noChangeArrowheads="1"/>
          </p:cNvSpPr>
          <p:nvPr/>
        </p:nvSpPr>
        <p:spPr bwMode="auto">
          <a:xfrm>
            <a:off x="215900" y="0"/>
            <a:ext cx="4572000" cy="177281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defTabSz="914400" eaLnBrk="0" fontAlgn="base" hangingPunct="0">
              <a:spcBef>
                <a:spcPct val="0"/>
              </a:spcBef>
              <a:spcAft>
                <a:spcPct val="0"/>
              </a:spcAft>
              <a:defRPr/>
            </a:pPr>
            <a:r>
              <a:rPr lang="ar-JO" sz="4400" b="1" dirty="0">
                <a:solidFill>
                  <a:srgbClr val="FFFFCC"/>
                </a:solidFill>
                <a:effectLst>
                  <a:outerShdw blurRad="38100" dist="38100" dir="2700000" algn="tl">
                    <a:srgbClr val="000000"/>
                  </a:outerShdw>
                </a:effectLst>
                <a:latin typeface="Arial" charset="0"/>
                <a:ea typeface="ＭＳ Ｐゴシック" charset="0"/>
                <a:cs typeface="ＭＳ Ｐゴシック" charset="0"/>
              </a:rPr>
              <a:t>زك 9: 9</a:t>
            </a:r>
            <a:endParaRPr lang="en-US" sz="4400" b="1" dirty="0">
              <a:solidFill>
                <a:srgbClr val="FFFFCC"/>
              </a:solidFill>
              <a:effectLst>
                <a:outerShdw blurRad="38100" dist="38100" dir="2700000" algn="tl">
                  <a:srgbClr val="000000"/>
                </a:outerShdw>
              </a:effectLst>
              <a:latin typeface="Arial" charset="0"/>
              <a:ea typeface="ＭＳ Ｐゴシック" charset="0"/>
              <a:cs typeface="ＭＳ Ｐゴシック" charset="0"/>
            </a:endParaRPr>
          </a:p>
          <a:p>
            <a:pPr defTabSz="914400" eaLnBrk="0" fontAlgn="base" hangingPunct="0">
              <a:spcBef>
                <a:spcPct val="0"/>
              </a:spcBef>
              <a:spcAft>
                <a:spcPct val="0"/>
              </a:spcAft>
              <a:defRPr/>
            </a:pPr>
            <a:r>
              <a:rPr lang="ar-JO" sz="4400" b="1" dirty="0">
                <a:solidFill>
                  <a:srgbClr val="FFFFCC"/>
                </a:solidFill>
                <a:effectLst>
                  <a:outerShdw blurRad="38100" dist="38100" dir="2700000" algn="tl">
                    <a:srgbClr val="000000"/>
                  </a:outerShdw>
                </a:effectLst>
                <a:latin typeface="Arial" charset="0"/>
                <a:ea typeface="ＭＳ Ｐゴシック" charset="0"/>
                <a:cs typeface="ＭＳ Ｐゴシック" charset="0"/>
              </a:rPr>
              <a:t>دا 9: 25</a:t>
            </a:r>
            <a:endParaRPr lang="en-US" sz="4400" b="1" dirty="0">
              <a:solidFill>
                <a:srgbClr val="FFFFCC"/>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 name="Rectangle 1031"/>
          <p:cNvSpPr>
            <a:spLocks noChangeArrowheads="1"/>
          </p:cNvSpPr>
          <p:nvPr/>
        </p:nvSpPr>
        <p:spPr bwMode="auto">
          <a:xfrm>
            <a:off x="0" y="6168498"/>
            <a:ext cx="4572000" cy="720080"/>
          </a:xfrm>
          <a:prstGeom prst="rect">
            <a:avLst/>
          </a:prstGeom>
          <a:solidFill>
            <a:srgbClr val="660066"/>
          </a:solid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algn="ctr" defTabSz="914400" eaLnBrk="0" fontAlgn="base" hangingPunct="0">
              <a:spcBef>
                <a:spcPct val="0"/>
              </a:spcBef>
              <a:spcAft>
                <a:spcPct val="0"/>
              </a:spcAft>
              <a:defRPr/>
            </a:pPr>
            <a:r>
              <a:rPr lang="ar-JO" sz="4000" b="1" dirty="0">
                <a:solidFill>
                  <a:srgbClr val="FFFFCC"/>
                </a:solidFill>
                <a:effectLst>
                  <a:outerShdw blurRad="38100" dist="38100" dir="2700000" algn="tl">
                    <a:srgbClr val="000000"/>
                  </a:outerShdw>
                </a:effectLst>
                <a:latin typeface="Arial" charset="0"/>
                <a:ea typeface="ＭＳ Ｐゴシック" charset="0"/>
                <a:cs typeface="ＭＳ Ｐゴシック" charset="0"/>
              </a:rPr>
              <a:t>30 آذار 33 م</a:t>
            </a:r>
            <a:endParaRPr lang="en-US" sz="4000" b="1" dirty="0">
              <a:solidFill>
                <a:srgbClr val="FFFFCC"/>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126540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921814"/>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algn="ctr" defTabSz="914400" eaLnBrk="0" fontAlgn="base" hangingPunct="0">
              <a:spcBef>
                <a:spcPct val="0"/>
              </a:spcBef>
              <a:spcAft>
                <a:spcPct val="0"/>
              </a:spcAft>
            </a:pPr>
            <a:r>
              <a:rPr lang="ar-JO" sz="2400" dirty="0">
                <a:solidFill>
                  <a:srgbClr val="FFFFFF"/>
                </a:solidFill>
                <a:latin typeface="Comic Sans MS" charset="0"/>
                <a:ea typeface="ＭＳ Ｐゴシック" charset="0"/>
                <a:cs typeface="ＭＳ Ｐゴシック" charset="0"/>
              </a:rPr>
              <a:t>الضيقة         العظيمة</a:t>
            </a:r>
            <a:endParaRPr lang="en-US" sz="2400" dirty="0">
              <a:solidFill>
                <a:srgbClr val="FFFFFF"/>
              </a:solidFill>
              <a:latin typeface="Comic Sans MS" charset="0"/>
              <a:ea typeface="ＭＳ Ｐゴシック" charset="0"/>
              <a:cs typeface="ＭＳ Ｐゴシック"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b="1" dirty="0">
                <a:solidFill>
                  <a:schemeClr val="bg1"/>
                </a:solidFill>
                <a:latin typeface="Arial" charset="0"/>
                <a:ea typeface="ＭＳ Ｐゴシック" charset="0"/>
              </a:rPr>
              <a:t>التسلسل الزمني للسبعين أسبوعاً</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dirty="0">
                <a:solidFill>
                  <a:srgbClr val="000000"/>
                </a:solidFill>
                <a:latin typeface="Arial" charset="0"/>
                <a:cs typeface="Arial" charset="0"/>
              </a:rPr>
              <a:t>333</a:t>
            </a:r>
          </a:p>
          <a:p>
            <a:pPr algn="ctr" defTabSz="914400" fontAlgn="base">
              <a:spcBef>
                <a:spcPct val="0"/>
              </a:spcBef>
              <a:spcAft>
                <a:spcPct val="0"/>
              </a:spcAft>
            </a:pPr>
            <a:r>
              <a:rPr lang="ar-JO" sz="2000" b="1" dirty="0">
                <a:solidFill>
                  <a:srgbClr val="000000"/>
                </a:solidFill>
                <a:latin typeface="Arial" charset="0"/>
                <a:cs typeface="Arial" charset="0"/>
              </a:rPr>
              <a:t>556</a:t>
            </a:r>
            <a:endParaRPr lang="en-US" sz="2000" b="1" dirty="0">
              <a:solidFill>
                <a:srgbClr val="000000"/>
              </a:solidFill>
              <a:latin typeface="Arial" charset="0"/>
              <a:cs typeface="Arial"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1260 يوم</a:t>
              </a:r>
              <a:endParaRPr lang="en-US" b="1" spc="-110" dirty="0">
                <a:solidFill>
                  <a:srgbClr val="000000"/>
                </a:solidFill>
                <a:latin typeface="Arial"/>
                <a:cs typeface="Arial"/>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defTabSz="914400" eaLnBrk="0" fontAlgn="base" hangingPunct="0">
                <a:spcBef>
                  <a:spcPct val="50000"/>
                </a:spcBef>
                <a:spcAft>
                  <a:spcPct val="0"/>
                </a:spcAft>
                <a:defRPr/>
              </a:pPr>
              <a:r>
                <a:rPr lang="ar-JO" sz="1800" b="1" i="1" spc="-110" dirty="0">
                  <a:solidFill>
                    <a:srgbClr val="000000"/>
                  </a:solidFill>
                  <a:latin typeface="Arial"/>
                  <a:cs typeface="Arial"/>
                </a:rPr>
                <a:t>رؤ 11: 3، 12: 6</a:t>
              </a:r>
              <a:endParaRPr lang="en-US" b="1" spc="-110" dirty="0">
                <a:solidFill>
                  <a:srgbClr val="000000"/>
                </a:solidFill>
                <a:latin typeface="Arial"/>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sz="2000" b="1" i="1" spc="-100" dirty="0">
                <a:solidFill>
                  <a:srgbClr val="000000"/>
                </a:solidFill>
                <a:latin typeface="Arial"/>
                <a:cs typeface="Arial"/>
              </a:rPr>
              <a:t>علامة                ابن الإنسان</a:t>
            </a:r>
          </a:p>
          <a:p>
            <a:pPr algn="ctr" defTabSz="914400" eaLnBrk="0" fontAlgn="base" hangingPunct="0">
              <a:lnSpc>
                <a:spcPct val="80000"/>
              </a:lnSpc>
              <a:spcBef>
                <a:spcPct val="50000"/>
              </a:spcBef>
              <a:spcAft>
                <a:spcPct val="0"/>
              </a:spcAft>
              <a:defRPr/>
            </a:pPr>
            <a:r>
              <a:rPr lang="ar-JO" sz="2000" b="1" i="1" spc="-100" dirty="0">
                <a:solidFill>
                  <a:srgbClr val="000000"/>
                </a:solidFill>
                <a:latin typeface="Arial"/>
                <a:cs typeface="Arial"/>
              </a:rPr>
              <a:t>مت 24: 30</a:t>
            </a:r>
            <a:endParaRPr lang="en-US" sz="2000" b="1" i="1" spc="-100" dirty="0">
              <a:solidFill>
                <a:srgbClr val="000000"/>
              </a:solidFill>
              <a:latin typeface="Arial"/>
              <a:cs typeface="Arial"/>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b="1" spc="-110" dirty="0">
                  <a:solidFill>
                    <a:srgbClr val="000000"/>
                  </a:solidFill>
                  <a:latin typeface="Arial"/>
                  <a:cs typeface="Arial"/>
                </a:rPr>
                <a:t>30    يوم</a:t>
              </a:r>
              <a:endParaRPr lang="en-US" b="1" spc="-110" dirty="0">
                <a:solidFill>
                  <a:srgbClr val="000000"/>
                </a:solidFill>
                <a:latin typeface="Arial"/>
                <a:cs typeface="Arial"/>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3 سنوات و</a:t>
                </a:r>
                <a:br>
                  <a:rPr lang="en-US" b="1" spc="-110" dirty="0">
                    <a:solidFill>
                      <a:srgbClr val="000000"/>
                    </a:solidFill>
                    <a:latin typeface="Arial"/>
                    <a:cs typeface="Arial"/>
                  </a:rPr>
                </a:br>
                <a:r>
                  <a:rPr lang="ar-JO" b="1" spc="-110" dirty="0">
                    <a:solidFill>
                      <a:srgbClr val="000000"/>
                    </a:solidFill>
                    <a:latin typeface="Arial"/>
                    <a:cs typeface="Arial"/>
                  </a:rPr>
                  <a:t> نصف</a:t>
                </a:r>
                <a:endParaRPr lang="en-US" b="1" spc="-110" dirty="0">
                  <a:solidFill>
                    <a:srgbClr val="000000"/>
                  </a:solidFill>
                  <a:latin typeface="Arial"/>
                  <a:cs typeface="Arial"/>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3 سنوات و</a:t>
                </a:r>
                <a:br>
                  <a:rPr lang="en-US" b="1" spc="-110" dirty="0">
                    <a:solidFill>
                      <a:srgbClr val="000000"/>
                    </a:solidFill>
                    <a:latin typeface="Arial"/>
                    <a:cs typeface="Arial"/>
                  </a:rPr>
                </a:br>
                <a:r>
                  <a:rPr lang="ar-JO" b="1" spc="-110" dirty="0">
                    <a:solidFill>
                      <a:srgbClr val="000000"/>
                    </a:solidFill>
                    <a:latin typeface="Arial"/>
                    <a:cs typeface="Arial"/>
                  </a:rPr>
                  <a:t> نصف</a:t>
                </a:r>
                <a:endParaRPr lang="en-US" b="1" spc="-110" dirty="0">
                  <a:solidFill>
                    <a:srgbClr val="000000"/>
                  </a:solidFill>
                  <a:latin typeface="Arial"/>
                  <a:cs typeface="Arial"/>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ar-JO" sz="1800" b="1" i="1" dirty="0">
                  <a:solidFill>
                    <a:srgbClr val="000000"/>
                  </a:solidFill>
                  <a:latin typeface="Arial" charset="0"/>
                  <a:cs typeface="Arial" charset="0"/>
                </a:rPr>
                <a:t>إقامة المعاهدة</a:t>
              </a:r>
              <a:br>
                <a:rPr lang="en-US" sz="1800" b="1" i="1" dirty="0">
                  <a:solidFill>
                    <a:srgbClr val="000000"/>
                  </a:solidFill>
                  <a:latin typeface="Arial" charset="0"/>
                  <a:cs typeface="Arial" charset="0"/>
                </a:rPr>
              </a:br>
              <a:r>
                <a:rPr lang="ar-JO" sz="1800" b="1" i="1" dirty="0">
                  <a:solidFill>
                    <a:srgbClr val="000000"/>
                  </a:solidFill>
                  <a:latin typeface="Arial" charset="0"/>
                  <a:cs typeface="Arial" charset="0"/>
                </a:rPr>
                <a:t>دا 9: 27أ</a:t>
              </a:r>
              <a:endParaRPr lang="en-US" sz="1800" b="1" i="1" dirty="0">
                <a:solidFill>
                  <a:srgbClr val="000000"/>
                </a:solidFill>
                <a:latin typeface="Arial" charset="0"/>
                <a:cs typeface="Arial"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b="1" spc="-110" dirty="0">
                    <a:solidFill>
                      <a:srgbClr val="000000"/>
                    </a:solidFill>
                    <a:latin typeface="Arial"/>
                    <a:cs typeface="Arial"/>
                  </a:rPr>
                  <a:t>30    يوم</a:t>
                </a:r>
                <a:endParaRPr lang="en-US" b="1" spc="-110" dirty="0">
                  <a:solidFill>
                    <a:srgbClr val="000000"/>
                  </a:solidFill>
                  <a:latin typeface="Arial"/>
                  <a:cs typeface="Arial"/>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ar-JO" sz="1800" b="1" i="1" dirty="0">
                  <a:solidFill>
                    <a:srgbClr val="000000"/>
                  </a:solidFill>
                  <a:latin typeface="Arial" charset="0"/>
                  <a:cs typeface="Arial" charset="0"/>
                </a:rPr>
                <a:t>استعلان الوحش</a:t>
              </a:r>
              <a:br>
                <a:rPr lang="en-US" sz="1800" b="1" i="1" dirty="0">
                  <a:solidFill>
                    <a:srgbClr val="000000"/>
                  </a:solidFill>
                  <a:latin typeface="Arial" charset="0"/>
                  <a:cs typeface="Arial" charset="0"/>
                </a:rPr>
              </a:br>
              <a:r>
                <a:rPr lang="ar-JO" sz="1800" b="1" i="1" dirty="0">
                  <a:solidFill>
                    <a:srgbClr val="000000"/>
                  </a:solidFill>
                  <a:latin typeface="Arial" charset="0"/>
                  <a:cs typeface="Arial" charset="0"/>
                </a:rPr>
                <a:t>رؤ 17: 13</a:t>
              </a:r>
              <a:endParaRPr lang="en-US" sz="1800" b="1" i="1" dirty="0">
                <a:solidFill>
                  <a:srgbClr val="000000"/>
                </a:solidFill>
                <a:latin typeface="Arial" charset="0"/>
                <a:cs typeface="Arial"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3 سنوات و</a:t>
              </a:r>
              <a:br>
                <a:rPr lang="en-US" b="1" spc="-110" dirty="0">
                  <a:solidFill>
                    <a:srgbClr val="000000"/>
                  </a:solidFill>
                  <a:latin typeface="Arial"/>
                  <a:cs typeface="Arial"/>
                </a:rPr>
              </a:br>
              <a:r>
                <a:rPr lang="ar-JO" b="1" spc="-110" dirty="0">
                  <a:solidFill>
                    <a:srgbClr val="000000"/>
                  </a:solidFill>
                  <a:latin typeface="Arial"/>
                  <a:cs typeface="Arial"/>
                </a:rPr>
                <a:t> نصف</a:t>
              </a:r>
              <a:endParaRPr lang="en-US" b="1" spc="-110" dirty="0">
                <a:solidFill>
                  <a:srgbClr val="000000"/>
                </a:solidFill>
                <a:latin typeface="Arial"/>
                <a:cs typeface="Arial"/>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ar-JO" b="1" i="1" dirty="0">
                  <a:solidFill>
                    <a:srgbClr val="000000"/>
                  </a:solidFill>
                  <a:latin typeface="Arial" charset="0"/>
                  <a:cs typeface="Arial" charset="0"/>
                </a:rPr>
                <a:t>المجيء الثاني</a:t>
              </a:r>
              <a:endParaRPr lang="en-US" b="1" i="1" dirty="0">
                <a:solidFill>
                  <a:srgbClr val="000000"/>
                </a:solidFill>
                <a:latin typeface="Arial" charset="0"/>
                <a:cs typeface="Arial"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45 يوم</a:t>
                </a:r>
                <a:endParaRPr lang="en-US" b="1" spc="-110" dirty="0">
                  <a:solidFill>
                    <a:srgbClr val="000000"/>
                  </a:solidFill>
                  <a:latin typeface="Arial"/>
                  <a:cs typeface="Arial"/>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800" b="1" i="1" spc="-110" dirty="0">
                    <a:solidFill>
                      <a:srgbClr val="000000"/>
                    </a:solidFill>
                    <a:latin typeface="Arial"/>
                    <a:cs typeface="Arial"/>
                  </a:rPr>
                  <a:t>دا 12: 12</a:t>
                </a:r>
                <a:endParaRPr lang="en-US" b="1" spc="-110" dirty="0">
                  <a:solidFill>
                    <a:srgbClr val="000000"/>
                  </a:solidFill>
                  <a:latin typeface="Arial"/>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ar-JO" dirty="0">
                  <a:solidFill>
                    <a:srgbClr val="000000"/>
                  </a:solidFill>
                  <a:ea typeface="ＭＳ Ｐゴシック" charset="0"/>
                </a:rPr>
                <a:t>اكتمال        رجوع       المسيح</a:t>
              </a:r>
              <a:endParaRPr lang="en-US" dirty="0">
                <a:solidFill>
                  <a:srgbClr val="000000"/>
                </a:solidFill>
                <a:ea typeface="ＭＳ Ｐゴシック" charset="0"/>
              </a:endParaRP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a:cs typeface="Arial"/>
                  </a:rPr>
                  <a:t>1290 يوم</a:t>
                </a:r>
                <a:endParaRPr lang="en-US" b="1" spc="-110" dirty="0">
                  <a:solidFill>
                    <a:srgbClr val="000000"/>
                  </a:solidFill>
                  <a:latin typeface="Arial"/>
                  <a:cs typeface="Arial"/>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800" b="1" i="1" spc="-110" dirty="0">
                    <a:solidFill>
                      <a:srgbClr val="000000"/>
                    </a:solidFill>
                    <a:latin typeface="Arial"/>
                    <a:cs typeface="Arial"/>
                  </a:rPr>
                  <a:t>دا 12: 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sz="2000" b="1" i="1" spc="-100" dirty="0">
                  <a:solidFill>
                    <a:srgbClr val="000000"/>
                  </a:solidFill>
                  <a:latin typeface="Arial"/>
                  <a:cs typeface="Arial"/>
                </a:rPr>
                <a:t>منتصف الأسبوع</a:t>
              </a:r>
              <a:endParaRPr lang="en-US" sz="2000" b="1" i="1" spc="-100" dirty="0">
                <a:solidFill>
                  <a:srgbClr val="000000"/>
                </a:solidFill>
                <a:latin typeface="Arial"/>
                <a:cs typeface="Arial"/>
              </a:endParaRPr>
            </a:p>
          </p:txBody>
        </p:sp>
        <p:sp>
          <p:nvSpPr>
            <p:cNvPr id="762903" name="AutoShape 11"/>
            <p:cNvSpPr>
              <a:spLocks noChangeArrowheads="1"/>
            </p:cNvSpPr>
            <p:nvPr/>
          </p:nvSpPr>
          <p:spPr bwMode="auto">
            <a:xfrm>
              <a:off x="35653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ar-JO" sz="1800" b="1" i="1" dirty="0">
                  <a:solidFill>
                    <a:srgbClr val="000000"/>
                  </a:solidFill>
                  <a:latin typeface="Arial" charset="0"/>
                  <a:cs typeface="Arial" charset="0"/>
                </a:rPr>
                <a:t>نقض المعاهدة</a:t>
              </a:r>
              <a:br>
                <a:rPr lang="en-US" sz="1800" b="1" i="1" dirty="0">
                  <a:solidFill>
                    <a:srgbClr val="000000"/>
                  </a:solidFill>
                  <a:latin typeface="Arial" charset="0"/>
                  <a:cs typeface="Arial" charset="0"/>
                </a:rPr>
              </a:br>
              <a:r>
                <a:rPr lang="ar-JO" sz="1800" b="1" i="1" dirty="0">
                  <a:solidFill>
                    <a:srgbClr val="000000"/>
                  </a:solidFill>
                  <a:latin typeface="Arial" charset="0"/>
                  <a:cs typeface="Arial" charset="0"/>
                </a:rPr>
                <a:t>دا 9: 27ب</a:t>
              </a:r>
              <a:endParaRPr lang="en-US" sz="1800" b="1" i="1" dirty="0">
                <a:solidFill>
                  <a:srgbClr val="000000"/>
                </a:solidFill>
                <a:latin typeface="Arial" charset="0"/>
                <a:cs typeface="Arial"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ar-JO" sz="2000" i="1" dirty="0">
                <a:solidFill>
                  <a:srgbClr val="000000"/>
                </a:solidFill>
                <a:latin typeface="Arial" charset="0"/>
                <a:cs typeface="Arial" charset="0"/>
              </a:rPr>
              <a:t>مقتبسة من ج. دوايت بنتيكوست/ كلية دالاس اللاهوتية، 1988</a:t>
            </a:r>
            <a:endParaRPr lang="en-US" sz="2000" i="1" dirty="0">
              <a:solidFill>
                <a:srgbClr val="000000"/>
              </a:solidFill>
              <a:latin typeface="Arial" charset="0"/>
              <a:cs typeface="Arial"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ar-JO" sz="2400" dirty="0">
                <a:solidFill>
                  <a:srgbClr val="FFFFFF"/>
                </a:solidFill>
                <a:latin typeface="Comic Sans MS" charset="0"/>
                <a:ea typeface="ＭＳ Ｐゴシック" charset="0"/>
                <a:cs typeface="ＭＳ Ｐゴシック" charset="0"/>
              </a:rPr>
              <a:t>الضيقة</a:t>
            </a:r>
            <a:endParaRPr lang="en-US" sz="2400" dirty="0">
              <a:solidFill>
                <a:srgbClr val="FFFFFF"/>
              </a:solidFill>
              <a:latin typeface="Comic Sans MS" charset="0"/>
              <a:ea typeface="ＭＳ Ｐゴシック" charset="0"/>
              <a:cs typeface="ＭＳ Ｐゴシック"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algn="ctr" defTabSz="914400">
              <a:spcBef>
                <a:spcPct val="50000"/>
              </a:spcBef>
              <a:defRPr/>
            </a:pPr>
            <a:r>
              <a:rPr lang="ar-JO" sz="2000" b="1" kern="0" dirty="0">
                <a:solidFill>
                  <a:srgbClr val="000000"/>
                </a:solidFill>
                <a:latin typeface="Arial"/>
                <a:ea typeface="ＭＳ Ｐゴシック" charset="0"/>
                <a:cs typeface="Arial"/>
              </a:rPr>
              <a:t>و يثبت عهداً مع كثيرين في أسبوع واحد و في وسط الأسبوع يبطل الذبيحة و التقدمة و على جناج الأرجاس مخرب حتى يتم و يصب المقضي على المخرب (دا 9: 27) </a:t>
            </a:r>
            <a:endParaRPr lang="en-US" sz="2000" b="1" kern="0"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373809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a:srcRect l="1262"/>
          <a:stretch/>
        </p:blipFill>
        <p:spPr>
          <a:xfrm>
            <a:off x="0" y="17241"/>
            <a:ext cx="9144000" cy="5788023"/>
          </a:xfrm>
          <a:prstGeom prst="rect">
            <a:avLst/>
          </a:prstGeom>
        </p:spPr>
      </p:pic>
      <p:sp>
        <p:nvSpPr>
          <p:cNvPr id="762883" name="Rectangle 7"/>
          <p:cNvSpPr>
            <a:spLocks noGrp="1" noChangeArrowheads="1"/>
          </p:cNvSpPr>
          <p:nvPr>
            <p:ph type="title"/>
          </p:nvPr>
        </p:nvSpPr>
        <p:spPr>
          <a:xfrm>
            <a:off x="0" y="-97656"/>
            <a:ext cx="9140824" cy="504056"/>
          </a:xfrm>
          <a:solidFill>
            <a:schemeClr val="tx1"/>
          </a:solidFill>
        </p:spPr>
        <p:txBody>
          <a:bodyPr/>
          <a:lstStyle/>
          <a:p>
            <a:r>
              <a:rPr lang="ar-JO" sz="3600" b="1" dirty="0">
                <a:solidFill>
                  <a:schemeClr val="bg1"/>
                </a:solidFill>
                <a:latin typeface="Arial" charset="0"/>
                <a:ea typeface="ＭＳ Ｐゴシック" charset="0"/>
              </a:rPr>
              <a:t>أحداث الأسبوع السبعين</a:t>
            </a:r>
            <a:endParaRPr lang="en-US" sz="3600" b="1" dirty="0">
              <a:solidFill>
                <a:schemeClr val="accent1"/>
              </a:solidFill>
              <a:latin typeface="Arial" charset="0"/>
              <a:ea typeface="ＭＳ Ｐゴシック" charset="0"/>
            </a:endParaRPr>
          </a:p>
        </p:txBody>
      </p:sp>
      <p:sp>
        <p:nvSpPr>
          <p:cNvPr id="762885" name="Text Box 14"/>
          <p:cNvSpPr txBox="1">
            <a:spLocks noChangeArrowheads="1"/>
          </p:cNvSpPr>
          <p:nvPr/>
        </p:nvSpPr>
        <p:spPr bwMode="auto">
          <a:xfrm>
            <a:off x="8457948" y="-99392"/>
            <a:ext cx="614569"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chemeClr val="bg1"/>
                </a:solidFill>
                <a:latin typeface="Arial" charset="0"/>
                <a:cs typeface="Arial" charset="0"/>
              </a:rPr>
              <a:t>556</a:t>
            </a:r>
            <a:endParaRPr lang="en-US" sz="2000" b="1" dirty="0">
              <a:solidFill>
                <a:schemeClr val="bg1"/>
              </a:solidFill>
              <a:latin typeface="Arial" charset="0"/>
              <a:cs typeface="Arial" charset="0"/>
            </a:endParaRP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i="1" dirty="0">
                <a:solidFill>
                  <a:srgbClr val="000000"/>
                </a:solidFill>
                <a:latin typeface="Arial" charset="0"/>
                <a:cs typeface="Arial" charset="0"/>
              </a:rPr>
              <a:t>2018 09 23 John Haller's Prophecy Update </a:t>
            </a:r>
            <a:br>
              <a:rPr lang="en-US" sz="900" b="1" i="1" dirty="0">
                <a:solidFill>
                  <a:srgbClr val="000000"/>
                </a:solidFill>
                <a:latin typeface="Arial" charset="0"/>
                <a:cs typeface="Arial" charset="0"/>
              </a:rPr>
            </a:br>
            <a:r>
              <a:rPr lang="en-US" sz="900" b="1" i="1" dirty="0">
                <a:solidFill>
                  <a:srgbClr val="000000"/>
                </a:solidFill>
                <a:latin typeface="Arial" charset="0"/>
                <a:cs typeface="Arial" charset="0"/>
              </a:rPr>
              <a:t>"Surveillance Society” (https://</a:t>
            </a:r>
            <a:r>
              <a:rPr lang="en-US" sz="900" b="1" i="1" dirty="0" err="1">
                <a:solidFill>
                  <a:srgbClr val="000000"/>
                </a:solidFill>
                <a:latin typeface="Arial" charset="0"/>
                <a:cs typeface="Arial" charset="0"/>
              </a:rPr>
              <a:t>www.youtube.com</a:t>
            </a:r>
            <a:r>
              <a:rPr lang="en-US" sz="900" b="1" i="1" dirty="0">
                <a:solidFill>
                  <a:srgbClr val="000000"/>
                </a:solidFill>
                <a:latin typeface="Arial" charset="0"/>
                <a:cs typeface="Arial" charset="0"/>
              </a:rPr>
              <a:t>/</a:t>
            </a:r>
            <a:r>
              <a:rPr lang="en-US" sz="900" b="1" i="1" dirty="0" err="1">
                <a:solidFill>
                  <a:srgbClr val="000000"/>
                </a:solidFill>
                <a:latin typeface="Arial" charset="0"/>
                <a:cs typeface="Arial" charset="0"/>
              </a:rPr>
              <a:t>watch?v</a:t>
            </a:r>
            <a:r>
              <a:rPr lang="en-US" sz="900" b="1" i="1" dirty="0">
                <a:solidFill>
                  <a:srgbClr val="000000"/>
                </a:solidFill>
                <a:latin typeface="Arial" charset="0"/>
                <a:cs typeface="Arial" charset="0"/>
              </a:rPr>
              <a:t>=GE35KQWKCWw)</a:t>
            </a:r>
          </a:p>
        </p:txBody>
      </p:sp>
      <p:sp>
        <p:nvSpPr>
          <p:cNvPr id="66" name="Text Box 8"/>
          <p:cNvSpPr txBox="1">
            <a:spLocks noChangeArrowheads="1"/>
          </p:cNvSpPr>
          <p:nvPr/>
        </p:nvSpPr>
        <p:spPr bwMode="auto">
          <a:xfrm>
            <a:off x="0" y="5561409"/>
            <a:ext cx="9144000" cy="1384995"/>
          </a:xfrm>
          <a:prstGeom prst="rect">
            <a:avLst/>
          </a:prstGeom>
          <a:solidFill>
            <a:schemeClr val="tx1"/>
          </a:solidFill>
          <a:ln w="9525">
            <a:noFill/>
            <a:miter lim="800000"/>
            <a:headEnd/>
            <a:tailEnd/>
          </a:ln>
          <a:effectLst/>
        </p:spPr>
        <p:txBody>
          <a:bodyPr>
            <a:spAutoFit/>
          </a:bodyPr>
          <a:lstStyle/>
          <a:p>
            <a:pPr algn="ctr" defTabSz="914400">
              <a:spcBef>
                <a:spcPct val="50000"/>
              </a:spcBef>
              <a:defRPr/>
            </a:pPr>
            <a:r>
              <a:rPr lang="ar-JO" sz="2800" b="1" kern="0" dirty="0">
                <a:solidFill>
                  <a:schemeClr val="bg1"/>
                </a:solidFill>
                <a:latin typeface="Arial"/>
                <a:ea typeface="ＭＳ Ｐゴシック" charset="0"/>
                <a:cs typeface="Arial"/>
              </a:rPr>
              <a:t>و يثبت عهداً مع كثيرين في أسبوع واحد و في وسط الأسبوع يبطل الذبيحة و التقدمة و على جناج الأرجاس مخرب حتى يتم و يصب المقضي على المخرب (دا 9: 27) </a:t>
            </a:r>
            <a:endParaRPr lang="en-US" sz="2800" b="1" kern="0" dirty="0">
              <a:solidFill>
                <a:schemeClr val="bg1"/>
              </a:solidFill>
              <a:latin typeface="Arial"/>
              <a:ea typeface="ＭＳ Ｐゴシック" charset="0"/>
              <a:cs typeface="Arial"/>
            </a:endParaRPr>
          </a:p>
        </p:txBody>
      </p:sp>
      <p:sp>
        <p:nvSpPr>
          <p:cNvPr id="7" name="Rectangle 7">
            <a:extLst>
              <a:ext uri="{FF2B5EF4-FFF2-40B4-BE49-F238E27FC236}">
                <a16:creationId xmlns:a16="http://schemas.microsoft.com/office/drawing/2014/main" id="{15A1CA35-D27F-2DE8-D8FE-486659407E0F}"/>
              </a:ext>
            </a:extLst>
          </p:cNvPr>
          <p:cNvSpPr txBox="1">
            <a:spLocks noChangeArrowheads="1"/>
          </p:cNvSpPr>
          <p:nvPr/>
        </p:nvSpPr>
        <p:spPr bwMode="auto">
          <a:xfrm>
            <a:off x="5436297" y="302899"/>
            <a:ext cx="3244240" cy="1162646"/>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algn="ctr" defTabSz="914400" eaLnBrk="0" fontAlgn="base" hangingPunct="0">
              <a:spcBef>
                <a:spcPct val="0"/>
              </a:spcBef>
              <a:spcAft>
                <a:spcPct val="0"/>
              </a:spcAft>
              <a:defRPr sz="2800" b="1" i="1" kern="0">
                <a:solidFill>
                  <a:srgbClr val="FFFFFF"/>
                </a:solidFill>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altLang="ja-JP" sz="2400" dirty="0"/>
              <a:t>وَهَكَذَا سَيَخْلُصُ جَمِيعُ إِسْرَائِيلَ </a:t>
            </a:r>
            <a:br>
              <a:rPr lang="en-US" altLang="ja-JP" sz="2400" dirty="0"/>
            </a:br>
            <a:r>
              <a:rPr lang="ar-SA" altLang="ja-JP" sz="2400" dirty="0"/>
              <a:t>(رومية ١١ : ٢٥-٢٧) </a:t>
            </a:r>
            <a:endParaRPr lang="en-US" sz="2400" dirty="0"/>
          </a:p>
        </p:txBody>
      </p:sp>
      <p:sp>
        <p:nvSpPr>
          <p:cNvPr id="8" name="Rectangle 7">
            <a:extLst>
              <a:ext uri="{FF2B5EF4-FFF2-40B4-BE49-F238E27FC236}">
                <a16:creationId xmlns:a16="http://schemas.microsoft.com/office/drawing/2014/main" id="{B8CD830C-9ADB-3719-EF16-55E0CE9A5A06}"/>
              </a:ext>
            </a:extLst>
          </p:cNvPr>
          <p:cNvSpPr txBox="1">
            <a:spLocks noChangeArrowheads="1"/>
          </p:cNvSpPr>
          <p:nvPr/>
        </p:nvSpPr>
        <p:spPr bwMode="auto">
          <a:xfrm>
            <a:off x="323528" y="396653"/>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r>
              <a:rPr lang="ar-SA" sz="2800" b="1" i="1" kern="0" dirty="0">
                <a:solidFill>
                  <a:srgbClr val="FFFFFF"/>
                </a:solidFill>
                <a:latin typeface="Arial" charset="0"/>
                <a:ea typeface="ＭＳ Ｐゴシック" charset="0"/>
              </a:rPr>
              <a:t>الأسبوع السبعون</a:t>
            </a:r>
            <a:endParaRPr kumimoji="0" lang="en-US" sz="2800" b="1" i="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8331803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62459"/>
            <a:ext cx="9143998" cy="1340768"/>
          </a:xfrm>
        </p:spPr>
        <p:txBody>
          <a:bodyPr>
            <a:normAutofit/>
          </a:bodyPr>
          <a:lstStyle/>
          <a:p>
            <a:br>
              <a:rPr lang="en-US" sz="4000" b="1" dirty="0">
                <a:effectLst>
                  <a:glow rad="228600">
                    <a:srgbClr val="000000"/>
                  </a:glow>
                </a:effectLst>
              </a:rPr>
            </a:br>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ar-JO" sz="2800" b="1" dirty="0">
                <a:solidFill>
                  <a:srgbClr val="FFFFFF"/>
                </a:solidFill>
              </a:rPr>
              <a:t>سيمكنهم هذا من إعادة بناء الهيكل في أورشليم</a:t>
            </a:r>
            <a:endParaRPr lang="en-US" sz="2800" b="1" dirty="0">
              <a:solidFill>
                <a:srgbClr val="FFFFFF"/>
              </a:solidFill>
            </a:endParaRPr>
          </a:p>
        </p:txBody>
      </p:sp>
    </p:spTree>
    <p:extLst>
      <p:ext uri="{BB962C8B-B14F-4D97-AF65-F5344CB8AC3E}">
        <p14:creationId xmlns:p14="http://schemas.microsoft.com/office/powerpoint/2010/main" val="29583386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09063"/>
            <a:ext cx="9143998" cy="1340768"/>
          </a:xfrm>
        </p:spPr>
        <p:txBody>
          <a:bodyPr>
            <a:normAutofit/>
          </a:bodyPr>
          <a:lstStyle/>
          <a:p>
            <a:br>
              <a:rPr lang="en-US" sz="4000" b="1" dirty="0">
                <a:effectLst>
                  <a:glow rad="228600">
                    <a:srgbClr val="000000"/>
                  </a:glow>
                </a:effectLst>
              </a:rPr>
            </a:br>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en-US" sz="2800" b="1" dirty="0">
                <a:solidFill>
                  <a:srgbClr val="FFFFFF"/>
                </a:solidFill>
              </a:rPr>
              <a:t>This will likely enable the rebuilding of the Jerusalem temple</a:t>
            </a: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8982241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252905"/>
            <a:ext cx="9289032" cy="6192688"/>
          </a:xfrm>
          <a:prstGeom prst="rect">
            <a:avLst/>
          </a:prstGeom>
        </p:spPr>
      </p:pic>
      <p:sp>
        <p:nvSpPr>
          <p:cNvPr id="77826" name="Rectangle 2"/>
          <p:cNvSpPr>
            <a:spLocks noGrp="1"/>
          </p:cNvSpPr>
          <p:nvPr>
            <p:ph type="ctrTitle"/>
          </p:nvPr>
        </p:nvSpPr>
        <p:spPr>
          <a:xfrm>
            <a:off x="1" y="-15855"/>
            <a:ext cx="9143998" cy="1340768"/>
          </a:xfrm>
        </p:spPr>
        <p:txBody>
          <a:bodyPr>
            <a:normAutofit/>
          </a:bodyPr>
          <a:lstStyle/>
          <a:p>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ar-JO" sz="2800" b="1" dirty="0">
                <a:solidFill>
                  <a:srgbClr val="FFFFFF"/>
                </a:solidFill>
              </a:rPr>
              <a:t>سيمكنهم هذا من إعادة بناء الهيكل في أورشليم</a:t>
            </a:r>
            <a:endParaRPr lang="en-US" sz="2800" b="1" dirty="0">
              <a:solidFill>
                <a:srgbClr val="FFFFFF"/>
              </a:solidFill>
            </a:endParaRPr>
          </a:p>
        </p:txBody>
      </p:sp>
    </p:spTree>
    <p:extLst>
      <p:ext uri="{BB962C8B-B14F-4D97-AF65-F5344CB8AC3E}">
        <p14:creationId xmlns:p14="http://schemas.microsoft.com/office/powerpoint/2010/main" val="22965325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74110"/>
            <a:ext cx="9143998" cy="1340768"/>
          </a:xfrm>
        </p:spPr>
        <p:txBody>
          <a:bodyPr>
            <a:normAutofit/>
          </a:bodyPr>
          <a:lstStyle/>
          <a:p>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ar-JO" sz="2800" b="1" dirty="0">
                <a:solidFill>
                  <a:srgbClr val="FFFFFF"/>
                </a:solidFill>
              </a:rPr>
              <a:t>سيمكنهم هذا من إعادة بناء الهيكل في أورشليم</a:t>
            </a:r>
            <a:endParaRPr lang="en-US" sz="2800" b="1" dirty="0">
              <a:solidFill>
                <a:srgbClr val="FFFFFF"/>
              </a:solidFill>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1413072818"/>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2485</TotalTime>
  <Words>5646</Words>
  <Application>Microsoft Macintosh PowerPoint</Application>
  <PresentationFormat>On-screen Show (4:3)</PresentationFormat>
  <Paragraphs>894</Paragraphs>
  <Slides>127</Slides>
  <Notes>103</Notes>
  <HiddenSlides>0</HiddenSlides>
  <MMClips>0</MMClips>
  <ScaleCrop>false</ScaleCrop>
  <HeadingPairs>
    <vt:vector size="6" baseType="variant">
      <vt:variant>
        <vt:lpstr>Fonts Used</vt:lpstr>
      </vt:variant>
      <vt:variant>
        <vt:i4>12</vt:i4>
      </vt:variant>
      <vt:variant>
        <vt:lpstr>Theme</vt:lpstr>
      </vt:variant>
      <vt:variant>
        <vt:i4>24</vt:i4>
      </vt:variant>
      <vt:variant>
        <vt:lpstr>Slide Titles</vt:lpstr>
      </vt:variant>
      <vt:variant>
        <vt:i4>127</vt:i4>
      </vt:variant>
    </vt:vector>
  </HeadingPairs>
  <TitlesOfParts>
    <vt:vector size="163" baseType="lpstr">
      <vt:lpstr>Arail</vt:lpstr>
      <vt:lpstr>ariel</vt:lpstr>
      <vt:lpstr>Bobo</vt:lpstr>
      <vt:lpstr>Arial</vt:lpstr>
      <vt:lpstr>Arial Black</vt:lpstr>
      <vt:lpstr>Calibri</vt:lpstr>
      <vt:lpstr>Candara</vt:lpstr>
      <vt:lpstr>Comic Sans MS</vt:lpstr>
      <vt:lpstr>Tahoma</vt:lpstr>
      <vt:lpstr>Times</vt:lpstr>
      <vt:lpstr>Times New Roman</vt:lpstr>
      <vt:lpstr>Wingdings</vt:lpstr>
      <vt:lpstr>49_Blank Presentation</vt:lpstr>
      <vt:lpstr>1_Default Design</vt:lpstr>
      <vt:lpstr>Azure</vt:lpstr>
      <vt:lpstr>2_Default Design</vt:lpstr>
      <vt:lpstr>Default Design</vt:lpstr>
      <vt:lpstr>3_Radar</vt:lpstr>
      <vt:lpstr>3_Blank Presentation</vt:lpstr>
      <vt:lpstr>1_Blank Presentation</vt:lpstr>
      <vt:lpstr>Curtain Call</vt:lpstr>
      <vt:lpstr>66_Office Theme</vt:lpstr>
      <vt:lpstr>Balance</vt:lpstr>
      <vt:lpstr>1_Shimmer</vt:lpstr>
      <vt:lpstr>Beam</vt:lpstr>
      <vt:lpstr>Mountain</vt:lpstr>
      <vt:lpstr>4_Default Design</vt:lpstr>
      <vt:lpstr>2_Blank Presentation</vt:lpstr>
      <vt:lpstr>4_Office Theme</vt:lpstr>
      <vt:lpstr>3_Default Design</vt:lpstr>
      <vt:lpstr>1_Azure</vt:lpstr>
      <vt:lpstr>5_Default Design</vt:lpstr>
      <vt:lpstr>6_Default Design</vt:lpstr>
      <vt:lpstr>7_Default Design</vt:lpstr>
      <vt:lpstr>12_Blank Presentation</vt:lpstr>
      <vt:lpstr>50_Blank Presentation</vt:lpstr>
      <vt:lpstr>كن واثقاً</vt:lpstr>
      <vt:lpstr>تحتاج للثقة ؟</vt:lpstr>
      <vt:lpstr>أطلق الأسد الذي فيك</vt:lpstr>
      <vt:lpstr>ما الذي تحتاج أن تعرفه لتكون واثقاً ؟ </vt:lpstr>
      <vt:lpstr>المملكة البابلية</vt:lpstr>
      <vt:lpstr>السياق</vt:lpstr>
      <vt:lpstr>سقوط أورشليم</vt:lpstr>
      <vt:lpstr>العنوان، الكلمة المفتاحية، الآية المفتاحية</vt:lpstr>
      <vt:lpstr>ما الذي تحتاج أن تعرفه لتكون واثقاً ؟</vt:lpstr>
      <vt:lpstr>1. الله يسود عليك  (دا 1) </vt:lpstr>
      <vt:lpstr>دانيال 1 </vt:lpstr>
      <vt:lpstr>نقطة دانيال 1</vt:lpstr>
      <vt:lpstr>مخطط سفر دانيال </vt:lpstr>
      <vt:lpstr>المملكة البابلية</vt:lpstr>
      <vt:lpstr> رجال وسيمون في دراسة الماجستير في جامعة بابل</vt:lpstr>
      <vt:lpstr>أسماء دانيال و أصدقائه</vt:lpstr>
      <vt:lpstr>من الصعب تذكر أسمائهم</vt:lpstr>
      <vt:lpstr>دانيال يقول لا للطعام النجس</vt:lpstr>
      <vt:lpstr>طعام من اختيار الملك</vt:lpstr>
      <vt:lpstr>أضف كرنب بروكسل</vt:lpstr>
      <vt:lpstr>طعام من اختيار دانيال</vt:lpstr>
      <vt:lpstr>Daniel's Diet</vt:lpstr>
      <vt:lpstr>هل يقوم المراهقون المسيحيون لدينا اليوم بعمل أفضل أو أسوأ من أداء دانيال في التمسك بالقناعات الإلهية؟</vt:lpstr>
      <vt:lpstr>تطبيق دانيال 1 </vt:lpstr>
      <vt:lpstr>ما الذي تحتاج أن تعرفه لتكون واثقاً ؟</vt:lpstr>
      <vt:lpstr>1. الله يسود عليك (دا 1) </vt:lpstr>
      <vt:lpstr>2. الله يسود على كل الأمم (دا 2-7) </vt:lpstr>
      <vt:lpstr>دانيال 2 </vt:lpstr>
      <vt:lpstr>نقطة دانيال 2-7</vt:lpstr>
      <vt:lpstr>الإصحاح 2 </vt:lpstr>
      <vt:lpstr>الحلم بصورة</vt:lpstr>
      <vt:lpstr>سمعة دانيال</vt:lpstr>
      <vt:lpstr>بابل</vt:lpstr>
      <vt:lpstr>صورة دانيال 2</vt:lpstr>
      <vt:lpstr> لاحظ أن كل الممالك  ستقع في  نفس الوقت</vt:lpstr>
      <vt:lpstr>دانيال 3 </vt:lpstr>
      <vt:lpstr>الإصحاح 3 </vt:lpstr>
      <vt:lpstr>يمكن أن  تصبح التماثيل عادة سيئة</vt:lpstr>
      <vt:lpstr>حننيا، ميشائيل، عزريا (شدرخ، ميشخ و عبدنغو)</vt:lpstr>
      <vt:lpstr>يقف وحيداً</vt:lpstr>
      <vt:lpstr>المرسوم (دانيال 3)</vt:lpstr>
      <vt:lpstr>الأتون المتقد</vt:lpstr>
      <vt:lpstr>أرى أربعة رجال</vt:lpstr>
      <vt:lpstr>دانيال 4 </vt:lpstr>
      <vt:lpstr>الإصحاح 4 </vt:lpstr>
      <vt:lpstr>الشجرة في دانيال 4</vt:lpstr>
      <vt:lpstr>عظّم نبوخدنصر نفسه (4: 30)</vt:lpstr>
      <vt:lpstr>نباتي رغم إرادته</vt:lpstr>
      <vt:lpstr>عاش كحيوان</vt:lpstr>
      <vt:lpstr>ملوك بابل الجديدة</vt:lpstr>
      <vt:lpstr>Chiasm in Daniel 2–7</vt:lpstr>
      <vt:lpstr>دانيال 5 </vt:lpstr>
      <vt:lpstr>الإصحاح 5 </vt:lpstr>
      <vt:lpstr>إذلال بيلشاصر</vt:lpstr>
      <vt:lpstr>سقطت بابل 539 ق.م</vt:lpstr>
      <vt:lpstr>كورش يحتل بابل</vt:lpstr>
      <vt:lpstr>دانيال 6 </vt:lpstr>
      <vt:lpstr>الإصحاح 6 </vt:lpstr>
      <vt:lpstr>صلى دانيال  و الكوة مفتوحة  نحو أورشليم</vt:lpstr>
      <vt:lpstr>أسود جائعة (و لكن ليس لدانيال)</vt:lpstr>
      <vt:lpstr>إذلال داريوس</vt:lpstr>
      <vt:lpstr>دانيال 7 </vt:lpstr>
      <vt:lpstr>أربعة وحوش في دانيال 7</vt:lpstr>
      <vt:lpstr>الوحش الأول : أسد مجنح (بابل)</vt:lpstr>
      <vt:lpstr>الوحش الثاني : دب (مادي و فارس)</vt:lpstr>
      <vt:lpstr>الوحش الثالث : نمر (اليونان)</vt:lpstr>
      <vt:lpstr>الوحش الرابع : مرعب (الرومان)</vt:lpstr>
      <vt:lpstr>قرن صغير على الوحش الرابع (ضد المسيح)</vt:lpstr>
      <vt:lpstr>امبراطوريات العالم  في دانيال</vt:lpstr>
      <vt:lpstr>تطبيق دانيال 2-7</vt:lpstr>
      <vt:lpstr>ما الذي تحتاج أن تعرفه لتكون واثقاً ؟</vt:lpstr>
      <vt:lpstr>1. الله يسود عليك (دا 1)</vt:lpstr>
      <vt:lpstr>2. الله يسود على كل الأمم (دا 2-7) </vt:lpstr>
      <vt:lpstr>3. الله يسود على مستقبل إسرائيل (دا 8-12) </vt:lpstr>
      <vt:lpstr>النقطة في دانيال 8-12</vt:lpstr>
      <vt:lpstr>دانيال 8 </vt:lpstr>
      <vt:lpstr>دانيال 8</vt:lpstr>
      <vt:lpstr>تدفق دانيال 8</vt:lpstr>
      <vt:lpstr>أيهما أقوى و أسرع ؟</vt:lpstr>
      <vt:lpstr>التيس الذي لم يلمس الأرض (دا 8: 5) ؟</vt:lpstr>
      <vt:lpstr>التيس يهزم الكبش (دا 8: 7)</vt:lpstr>
      <vt:lpstr>وضع الإسكندر العناوين الرئيسية</vt:lpstr>
      <vt:lpstr>الكبش و التيس (دانيال 8)</vt:lpstr>
      <vt:lpstr>غزوات الإسكندر</vt:lpstr>
      <vt:lpstr>سقوطه</vt:lpstr>
      <vt:lpstr>بعد الإسكندر</vt:lpstr>
      <vt:lpstr>دانيال 9 </vt:lpstr>
      <vt:lpstr>الإصحاح 9 </vt:lpstr>
      <vt:lpstr>سبيين 70 سنة</vt:lpstr>
      <vt:lpstr>ملخص الإصحاح 9</vt:lpstr>
      <vt:lpstr>قبل إغلاق الستارة (9: 24)</vt:lpstr>
      <vt:lpstr>70 أسبوعاً في دانيال 9: 25-27</vt:lpstr>
      <vt:lpstr>الدخول الإنتصاري ”المسيح يأتي"</vt:lpstr>
      <vt:lpstr>التسلسل الزمني للسبعين أسبوعاً</vt:lpstr>
      <vt:lpstr>أحداث الأسبوع السبعين</vt:lpstr>
      <vt:lpstr> سيصنع ضد المسيح معاهدة لسبع سنوات مع إسرائيل</vt:lpstr>
      <vt:lpstr> 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دانيال 10 </vt:lpstr>
      <vt:lpstr>الملائكة</vt:lpstr>
      <vt:lpstr>جبرائيل</vt:lpstr>
      <vt:lpstr>ميخائيل</vt:lpstr>
      <vt:lpstr>رئيس فارس (دانيال 10)</vt:lpstr>
      <vt:lpstr>دانيال 10</vt:lpstr>
      <vt:lpstr>دانيال 11 </vt:lpstr>
      <vt:lpstr>نبوات دانيال 11 </vt:lpstr>
      <vt:lpstr>الإصحاح 11 </vt:lpstr>
      <vt:lpstr>دانيال 11: 40</vt:lpstr>
      <vt:lpstr>دانيال 11: 40-45</vt:lpstr>
      <vt:lpstr>الشرق يقابل الغرب (دا 11: 44)</vt:lpstr>
      <vt:lpstr>سيهزم المسيح ضد المسيح (دا 11: 45)</vt:lpstr>
      <vt:lpstr>دانيال 12 </vt:lpstr>
      <vt:lpstr>دانيال 12: 7</vt:lpstr>
      <vt:lpstr>دانيال 12 </vt:lpstr>
      <vt:lpstr>التسلسل الزمني للأسبوع السبعين</vt:lpstr>
      <vt:lpstr>تطبيق دانيال 8-12</vt:lpstr>
      <vt:lpstr>  ماذا تحتاج أن تعرف لتكون واثقاً ؟</vt:lpstr>
      <vt:lpstr>——  الفكرة الرئيسية في دانيال——</vt:lpstr>
      <vt:lpstr>1. الله يسود عليك  (دا 1)</vt:lpstr>
      <vt:lpstr>2. الله يسود على كل الأمم (دا 2-7) </vt:lpstr>
      <vt:lpstr>3. يسود الله على إسرائيل (دانيال 8-12).</vt:lpstr>
      <vt:lpstr> دانيال هو سفر إيمان و شجاعة نابع من الله السيد</vt:lpstr>
      <vt:lpstr>التطبيق</vt:lpstr>
      <vt:lpstr>Black</vt:lpstr>
      <vt:lpstr>وعظ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246</cp:revision>
  <dcterms:created xsi:type="dcterms:W3CDTF">2014-08-02T06:39:19Z</dcterms:created>
  <dcterms:modified xsi:type="dcterms:W3CDTF">2022-05-30T12:38:43Z</dcterms:modified>
</cp:coreProperties>
</file>